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</p:sldMasterIdLst>
  <p:notesMasterIdLst>
    <p:notesMasterId r:id="rId12"/>
  </p:notesMasterIdLst>
  <p:handoutMasterIdLst>
    <p:handoutMasterId r:id="rId13"/>
  </p:handoutMasterIdLst>
  <p:sldIdLst>
    <p:sldId id="735" r:id="rId2"/>
    <p:sldId id="295" r:id="rId3"/>
    <p:sldId id="296" r:id="rId4"/>
    <p:sldId id="298" r:id="rId5"/>
    <p:sldId id="297" r:id="rId6"/>
    <p:sldId id="299" r:id="rId7"/>
    <p:sldId id="300" r:id="rId8"/>
    <p:sldId id="301" r:id="rId9"/>
    <p:sldId id="302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CF8"/>
    <a:srgbClr val="BCDCF2"/>
    <a:srgbClr val="8AC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067" autoAdjust="0"/>
  </p:normalViewPr>
  <p:slideViewPr>
    <p:cSldViewPr snapToGrid="0" showGuides="1">
      <p:cViewPr varScale="1">
        <p:scale>
          <a:sx n="65" d="100"/>
          <a:sy n="65" d="100"/>
        </p:scale>
        <p:origin x="7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24E3A51-80E7-4E60-AC90-99E54B80C8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D43DA98-FB0D-4D42-B6A6-96534E8AD8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56A00-1027-4A49-9F17-B97F36E03476}" type="datetimeFigureOut">
              <a:rPr lang="en-001" smtClean="0"/>
              <a:t>10/17/2024</a:t>
            </a:fld>
            <a:endParaRPr lang="en-001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639312-55FF-417D-A6EB-7C671EE55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141BCB-825E-477D-8FD2-EE5F8B5963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1B59B-4F8E-47EE-A7F0-4E1741A68EE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102148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389A5-196D-4F0E-BD68-1CEA22CEFB8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3DDA7-FC3B-454F-BFBB-F8DDED9B8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4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3.png"/><Relationship Id="rId3" Type="http://schemas.openxmlformats.org/officeDocument/2006/relationships/image" Target="../media/image19.svg"/><Relationship Id="rId7" Type="http://schemas.openxmlformats.org/officeDocument/2006/relationships/image" Target="../media/image21.png"/><Relationship Id="rId12" Type="http://schemas.openxmlformats.org/officeDocument/2006/relationships/hyperlink" Target="https://twitter.com/kavxcorp" TargetMode="Externa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kavxcorp" TargetMode="External"/><Relationship Id="rId11" Type="http://schemas.openxmlformats.org/officeDocument/2006/relationships/hyperlink" Target="https://www.youtube.com/c/kavxcorp/videos" TargetMode="External"/><Relationship Id="rId5" Type="http://schemas.openxmlformats.org/officeDocument/2006/relationships/hyperlink" Target="https://www.kyocera-avx.com/" TargetMode="External"/><Relationship Id="rId10" Type="http://schemas.openxmlformats.org/officeDocument/2006/relationships/hyperlink" Target="https://www.instagram.com/kavxcorp/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www.facebook.com/kavxcor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atellite in space above earth&#10;&#10;Description automatically generated">
            <a:extLst>
              <a:ext uri="{FF2B5EF4-FFF2-40B4-BE49-F238E27FC236}">
                <a16:creationId xmlns:a16="http://schemas.microsoft.com/office/drawing/2014/main" id="{CF3F212A-229D-DAFE-6E92-D24D53551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6" b="12944"/>
          <a:stretch/>
        </p:blipFill>
        <p:spPr>
          <a:xfrm>
            <a:off x="3301901" y="0"/>
            <a:ext cx="8890140" cy="685799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7C1CAD2-3982-4F3A-9675-C032C56A2833}"/>
              </a:ext>
            </a:extLst>
          </p:cNvPr>
          <p:cNvGrpSpPr/>
          <p:nvPr userDrawn="1"/>
        </p:nvGrpSpPr>
        <p:grpSpPr>
          <a:xfrm flipH="1">
            <a:off x="0" y="0"/>
            <a:ext cx="8627634" cy="6858000"/>
            <a:chOff x="5182785" y="295479"/>
            <a:chExt cx="6339731" cy="6606151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EB7F9A77-4135-43AC-9270-9833D762A7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10910"/>
            <a:stretch/>
          </p:blipFill>
          <p:spPr>
            <a:xfrm>
              <a:off x="5672600" y="295479"/>
              <a:ext cx="5623444" cy="5661777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DA1476A-06FE-47B8-8C63-83671B10FE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10910"/>
            <a:stretch/>
          </p:blipFill>
          <p:spPr>
            <a:xfrm>
              <a:off x="6082104" y="295489"/>
              <a:ext cx="5433688" cy="5470728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12F6BA09-9ADD-4863-ABD9-24DEC0D14FB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10910"/>
            <a:stretch/>
          </p:blipFill>
          <p:spPr>
            <a:xfrm>
              <a:off x="6669930" y="295489"/>
              <a:ext cx="4852586" cy="4885666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47F86662-B8E2-4228-8875-4DFF1D1C3A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9776"/>
            <a:stretch/>
          </p:blipFill>
          <p:spPr>
            <a:xfrm>
              <a:off x="5182785" y="605538"/>
              <a:ext cx="6339731" cy="6296092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25660" y="4166815"/>
            <a:ext cx="5267314" cy="523874"/>
          </a:xfrm>
        </p:spPr>
        <p:txBody>
          <a:bodyPr anchor="t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5660" y="4852699"/>
            <a:ext cx="5267314" cy="48577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240E0D-46D7-4282-AAFF-68D5DD864C9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7" y="526161"/>
            <a:ext cx="3401499" cy="15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2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99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CE15D7-1CE3-4EE8-AB09-F4D5035653CF}"/>
              </a:ext>
            </a:extLst>
          </p:cNvPr>
          <p:cNvSpPr/>
          <p:nvPr userDrawn="1"/>
        </p:nvSpPr>
        <p:spPr>
          <a:xfrm>
            <a:off x="0" y="0"/>
            <a:ext cx="12192000" cy="67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D9B3E4-5A24-4649-950F-4188981C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37" y="0"/>
            <a:ext cx="11369921" cy="664261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0F3B089-A8B4-4304-BA93-22D64E218F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037" y="838543"/>
            <a:ext cx="11369922" cy="485775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subtitle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A9BB04-7E2F-4087-8AB7-085501D5C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37" y="1498600"/>
            <a:ext cx="11369922" cy="47593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053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4E367AA-44F2-4F24-BC6C-C01C935FAD1B}"/>
              </a:ext>
            </a:extLst>
          </p:cNvPr>
          <p:cNvSpPr/>
          <p:nvPr userDrawn="1"/>
        </p:nvSpPr>
        <p:spPr>
          <a:xfrm>
            <a:off x="0" y="9525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6E8F791B-132D-4AB0-81E9-97DB7795C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8" r="104"/>
          <a:stretch/>
        </p:blipFill>
        <p:spPr>
          <a:xfrm>
            <a:off x="-1" y="0"/>
            <a:ext cx="12191999" cy="3659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660FA0-4735-4EBE-8A0C-39AD399BAA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18" y="4290791"/>
            <a:ext cx="4381731" cy="19457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0FCA34-20E5-46CE-A65D-FE2FB686F866}"/>
              </a:ext>
            </a:extLst>
          </p:cNvPr>
          <p:cNvCxnSpPr>
            <a:cxnSpLocks/>
          </p:cNvCxnSpPr>
          <p:nvPr userDrawn="1"/>
        </p:nvCxnSpPr>
        <p:spPr>
          <a:xfrm>
            <a:off x="6639074" y="4567982"/>
            <a:ext cx="0" cy="1400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hlinkClick r:id="rId5"/>
            <a:extLst>
              <a:ext uri="{FF2B5EF4-FFF2-40B4-BE49-F238E27FC236}">
                <a16:creationId xmlns:a16="http://schemas.microsoft.com/office/drawing/2014/main" id="{7F7AAAD4-11FE-4F0A-A896-73C03406E9D3}"/>
              </a:ext>
            </a:extLst>
          </p:cNvPr>
          <p:cNvSpPr/>
          <p:nvPr userDrawn="1"/>
        </p:nvSpPr>
        <p:spPr>
          <a:xfrm>
            <a:off x="7281111" y="5320817"/>
            <a:ext cx="2505482" cy="40604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/>
              <a:t>KYOCERA-AVX.com</a:t>
            </a:r>
          </a:p>
        </p:txBody>
      </p:sp>
      <p:pic>
        <p:nvPicPr>
          <p:cNvPr id="49" name="Graphic 48">
            <a:hlinkClick r:id="rId6"/>
            <a:extLst>
              <a:ext uri="{FF2B5EF4-FFF2-40B4-BE49-F238E27FC236}">
                <a16:creationId xmlns:a16="http://schemas.microsoft.com/office/drawing/2014/main" id="{A7844896-A36A-44D4-BE9A-329C56155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84241"/>
          <a:stretch/>
        </p:blipFill>
        <p:spPr>
          <a:xfrm>
            <a:off x="7470611" y="4860344"/>
            <a:ext cx="335124" cy="28671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18558CC-973B-4158-9720-A7A64F92A426}"/>
              </a:ext>
            </a:extLst>
          </p:cNvPr>
          <p:cNvSpPr/>
          <p:nvPr userDrawn="1"/>
        </p:nvSpPr>
        <p:spPr>
          <a:xfrm>
            <a:off x="804629" y="1322072"/>
            <a:ext cx="55831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THANK YOU.</a:t>
            </a:r>
          </a:p>
        </p:txBody>
      </p:sp>
      <p:pic>
        <p:nvPicPr>
          <p:cNvPr id="17" name="Graphic 16">
            <a:hlinkClick r:id="rId9"/>
            <a:extLst>
              <a:ext uri="{FF2B5EF4-FFF2-40B4-BE49-F238E27FC236}">
                <a16:creationId xmlns:a16="http://schemas.microsoft.com/office/drawing/2014/main" id="{5060B940-10BF-455A-A854-13C3A0A4D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2926" r="65652"/>
          <a:stretch/>
        </p:blipFill>
        <p:spPr>
          <a:xfrm>
            <a:off x="7958140" y="4860343"/>
            <a:ext cx="242886" cy="286717"/>
          </a:xfrm>
          <a:prstGeom prst="rect">
            <a:avLst/>
          </a:prstGeom>
        </p:spPr>
      </p:pic>
      <p:pic>
        <p:nvPicPr>
          <p:cNvPr id="19" name="Graphic 18">
            <a:hlinkClick r:id="rId10"/>
            <a:extLst>
              <a:ext uri="{FF2B5EF4-FFF2-40B4-BE49-F238E27FC236}">
                <a16:creationId xmlns:a16="http://schemas.microsoft.com/office/drawing/2014/main" id="{1237B923-9521-4BA7-8457-958852D2E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61224" r="21448"/>
          <a:stretch/>
        </p:blipFill>
        <p:spPr>
          <a:xfrm>
            <a:off x="8772525" y="4860344"/>
            <a:ext cx="368467" cy="286717"/>
          </a:xfrm>
          <a:prstGeom prst="rect">
            <a:avLst/>
          </a:prstGeom>
        </p:spPr>
      </p:pic>
      <p:pic>
        <p:nvPicPr>
          <p:cNvPr id="20" name="Graphic 19">
            <a:hlinkClick r:id="rId11"/>
            <a:extLst>
              <a:ext uri="{FF2B5EF4-FFF2-40B4-BE49-F238E27FC236}">
                <a16:creationId xmlns:a16="http://schemas.microsoft.com/office/drawing/2014/main" id="{53127283-94FD-402D-B961-BF54110A1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82500"/>
          <a:stretch/>
        </p:blipFill>
        <p:spPr>
          <a:xfrm>
            <a:off x="9224961" y="4860342"/>
            <a:ext cx="372131" cy="286719"/>
          </a:xfrm>
          <a:prstGeom prst="rect">
            <a:avLst/>
          </a:prstGeom>
        </p:spPr>
      </p:pic>
      <p:pic>
        <p:nvPicPr>
          <p:cNvPr id="2" name="Picture 4" descr="About Twitter | Our logo, brand guidelines, and Tweet tools">
            <a:hlinkClick r:id="rId12"/>
            <a:extLst>
              <a:ext uri="{FF2B5EF4-FFF2-40B4-BE49-F238E27FC236}">
                <a16:creationId xmlns:a16="http://schemas.microsoft.com/office/drawing/2014/main" id="{F4B998B4-2A96-42B0-5BF5-150B86AFA1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58" y="4860341"/>
            <a:ext cx="303565" cy="31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2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EBEA35-A0A6-46E9-ACE5-A45F8008CE5D}"/>
              </a:ext>
            </a:extLst>
          </p:cNvPr>
          <p:cNvSpPr/>
          <p:nvPr/>
        </p:nvSpPr>
        <p:spPr>
          <a:xfrm>
            <a:off x="0" y="6622803"/>
            <a:ext cx="12192000" cy="244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210700B-2907-40BB-A448-47BF25CC0F03}"/>
              </a:ext>
            </a:extLst>
          </p:cNvPr>
          <p:cNvSpPr txBox="1">
            <a:spLocks/>
          </p:cNvSpPr>
          <p:nvPr/>
        </p:nvSpPr>
        <p:spPr>
          <a:xfrm>
            <a:off x="1279279" y="6622803"/>
            <a:ext cx="2641368" cy="24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</a:rPr>
              <a:t>© KYOCERA AVX Components Corporation 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365125"/>
            <a:ext cx="11144250" cy="6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162059"/>
            <a:ext cx="11144250" cy="5086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FA5B4EF-476B-4D9D-AE48-A4D2201C0C92}"/>
              </a:ext>
            </a:extLst>
          </p:cNvPr>
          <p:cNvGrpSpPr/>
          <p:nvPr/>
        </p:nvGrpSpPr>
        <p:grpSpPr>
          <a:xfrm>
            <a:off x="-1" y="6494914"/>
            <a:ext cx="1312066" cy="380436"/>
            <a:chOff x="-1" y="6494914"/>
            <a:chExt cx="1312066" cy="38043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0E530F-88A7-4533-B559-8DD78DB42976}"/>
                </a:ext>
              </a:extLst>
            </p:cNvPr>
            <p:cNvGrpSpPr/>
            <p:nvPr/>
          </p:nvGrpSpPr>
          <p:grpSpPr>
            <a:xfrm>
              <a:off x="122238" y="6494914"/>
              <a:ext cx="1189827" cy="380436"/>
              <a:chOff x="-6350" y="6431159"/>
              <a:chExt cx="1362244" cy="435565"/>
            </a:xfrm>
          </p:grpSpPr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4FFD3DF4-ADE1-4CEA-A4BE-E19D942BD9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r="17714" b="25382"/>
              <a:stretch/>
            </p:blipFill>
            <p:spPr>
              <a:xfrm flipH="1">
                <a:off x="339931" y="6478371"/>
                <a:ext cx="1015963" cy="388353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2A7A74AD-9E31-48A4-8877-0BBC48C3C8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r="14017" b="26105"/>
              <a:stretch/>
            </p:blipFill>
            <p:spPr>
              <a:xfrm flipH="1">
                <a:off x="82750" y="6431159"/>
                <a:ext cx="1202326" cy="435565"/>
              </a:xfrm>
              <a:prstGeom prst="rect">
                <a:avLst/>
              </a:prstGeom>
            </p:spPr>
          </p:pic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76D2937F-E323-4186-9D4A-EE026017FE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r="14017" b="26105"/>
              <a:stretch/>
            </p:blipFill>
            <p:spPr>
              <a:xfrm flipH="1">
                <a:off x="-6350" y="6431159"/>
                <a:ext cx="1202326" cy="435565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5F234F-0D46-4293-AB03-ED40C02514B4}"/>
                </a:ext>
              </a:extLst>
            </p:cNvPr>
            <p:cNvSpPr/>
            <p:nvPr/>
          </p:nvSpPr>
          <p:spPr>
            <a:xfrm>
              <a:off x="-1" y="6494914"/>
              <a:ext cx="395623" cy="380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8DC64E6-4C17-4D2C-BEE9-7C191B58AE9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4" y="6458737"/>
            <a:ext cx="888844" cy="3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3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78" r:id="rId3"/>
    <p:sldLayoutId id="2147483679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E957-B738-4A2E-AEFE-8C6AF7FF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2583886"/>
            <a:ext cx="7048266" cy="707886"/>
          </a:xfrm>
        </p:spPr>
        <p:txBody>
          <a:bodyPr wrap="square">
            <a:spAutoFit/>
          </a:bodyPr>
          <a:lstStyle/>
          <a:p>
            <a:pPr algn="ctr"/>
            <a:r>
              <a:rPr lang="en-US" sz="4000" spc="-10" dirty="0"/>
              <a:t>TANTALUM COTS-Plus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2EB6F-97AD-4089-8621-109A9AAC86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034" y="3657600"/>
            <a:ext cx="6101097" cy="954107"/>
          </a:xfr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An Alternate Grade Bulk Capacitor For LEO Flight Platforms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B0D72-EF44-4F92-AE35-2B54819414FF}"/>
              </a:ext>
            </a:extLst>
          </p:cNvPr>
          <p:cNvSpPr txBox="1">
            <a:spLocks/>
          </p:cNvSpPr>
          <p:nvPr/>
        </p:nvSpPr>
        <p:spPr>
          <a:xfrm>
            <a:off x="278296" y="5577840"/>
            <a:ext cx="6524425" cy="485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1"/>
                </a:solidFill>
                <a:ea typeface="+mn-lt"/>
                <a:cs typeface="+mn-lt"/>
              </a:rPr>
              <a:t>   </a:t>
            </a:r>
            <a:r>
              <a:rPr lang="en-US" sz="1800" b="1" dirty="0"/>
              <a:t>Slavomir Pala   </a:t>
            </a:r>
            <a:r>
              <a:rPr lang="en-US" sz="1800" b="1" dirty="0">
                <a:solidFill>
                  <a:schemeClr val="accent1"/>
                </a:solidFill>
              </a:rPr>
              <a:t>|</a:t>
            </a:r>
            <a:r>
              <a:rPr lang="en-US" sz="1800" b="1" dirty="0">
                <a:solidFill>
                  <a:schemeClr val="accent1"/>
                </a:solidFill>
                <a:ea typeface="+mn-lt"/>
                <a:cs typeface="+mn-lt"/>
              </a:rPr>
              <a:t>   </a:t>
            </a:r>
            <a:r>
              <a:rPr lang="en-US" sz="1800" b="1" dirty="0">
                <a:ea typeface="+mn-lt"/>
                <a:cs typeface="+mn-lt"/>
              </a:rPr>
              <a:t>Ron</a:t>
            </a:r>
            <a:r>
              <a:rPr lang="en-US" sz="1800" b="1" dirty="0"/>
              <a:t> Demcko</a:t>
            </a:r>
            <a:endParaRPr lang="en-US" sz="1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368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88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B6508-1A74-46DE-8ECA-2E2AB6E3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TANTALUM CAPACITOR CONSTRUCTION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53F618-AF34-4D63-885B-194D396DA9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2440" y="4354406"/>
            <a:ext cx="10633713" cy="20313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ea typeface="Malgun Gothic" panose="020B0503020000020004" pitchFamily="34" charset="-127"/>
                <a:cs typeface="Times New Roman" panose="02020603050405020304" pitchFamily="18" charset="0"/>
              </a:rPr>
              <a:t>Cathode is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Manganese Dioxide (MnO</a:t>
            </a:r>
            <a:r>
              <a:rPr kumimoji="0" lang="en-US" alt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r>
              <a:rPr kumimoji="0" lang="cs-CZ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cs-CZ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or</a:t>
            </a:r>
            <a:r>
              <a:rPr kumimoji="0" lang="cs-CZ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cs-CZ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Conductive</a:t>
            </a:r>
            <a:r>
              <a:rPr kumimoji="0" lang="cs-CZ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polymer</a:t>
            </a:r>
            <a:endParaRPr lang="en-US" altLang="en-US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Anode </a:t>
            </a:r>
            <a:r>
              <a:rPr lang="en-US" altLang="en-US" dirty="0">
                <a:ea typeface="Malgun Gothic" panose="020B0503020000020004" pitchFamily="34" charset="-127"/>
                <a:cs typeface="Times New Roman" panose="02020603050405020304" pitchFamily="18" charset="0"/>
              </a:rPr>
              <a:t>C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onsist of Particles of Pure Tantalum Powder</a:t>
            </a:r>
            <a:endParaRPr lang="en-US" altLang="en-US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Anode is Sintered into a Pellet and a Thin Layer of Ta</a:t>
            </a:r>
            <a:r>
              <a:rPr kumimoji="0" lang="en-US" altLang="en-US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O</a:t>
            </a:r>
            <a:r>
              <a:rPr kumimoji="0" lang="en-US" altLang="en-US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5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Dielectric is Formed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ea typeface="Malgun Gothic" panose="020B0503020000020004" pitchFamily="34" charset="-127"/>
                <a:cs typeface="Times New Roman" panose="02020603050405020304" pitchFamily="18" charset="0"/>
              </a:rPr>
              <a:t>Additional Layers of Carbon and Silver are Added to Ensure a Solid Connection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ea typeface="Malgun Gothic" panose="020B0503020000020004" pitchFamily="34" charset="-127"/>
                <a:cs typeface="Times New Roman" panose="02020603050405020304" pitchFamily="18" charset="0"/>
              </a:rPr>
              <a:t>Tantalum Wired Embedded at One End of Anode, is W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elded to One Termination of the Lead Frame.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ea typeface="Malgun Gothic" panose="020B0503020000020004" pitchFamily="34" charset="-127"/>
                <a:cs typeface="Times New Roman" panose="02020603050405020304" pitchFamily="18" charset="0"/>
              </a:rPr>
              <a:t>Cathode is Connected to Other Lead Frame With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Conductive </a:t>
            </a:r>
            <a:r>
              <a:rPr lang="en-US" altLang="en-US" dirty="0">
                <a:ea typeface="Malgun Gothic" panose="020B0503020000020004" pitchFamily="34" charset="-127"/>
                <a:cs typeface="Times New Roman" panose="02020603050405020304" pitchFamily="18" charset="0"/>
              </a:rPr>
              <a:t>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poxy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ea typeface="Malgun Gothic" panose="020B0503020000020004" pitchFamily="34" charset="-127"/>
                <a:cs typeface="Times New Roman" panose="02020603050405020304" pitchFamily="18" charset="0"/>
              </a:rPr>
              <a:t>Structure is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Then </a:t>
            </a:r>
            <a:r>
              <a:rPr lang="en-US" altLang="en-US" dirty="0">
                <a:ea typeface="Malgun Gothic" panose="020B0503020000020004" pitchFamily="34" charset="-127"/>
                <a:cs typeface="Times New Roman" panose="02020603050405020304" pitchFamily="18" charset="0"/>
              </a:rPr>
              <a:t>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ver-Molded 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CF0CA8D4-36E1-4E45-9E8E-C54AE415F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923544"/>
            <a:ext cx="11247120" cy="31507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F8AF642-B64E-F135-184E-68EFA046F98C}"/>
              </a:ext>
            </a:extLst>
          </p:cNvPr>
          <p:cNvSpPr txBox="1"/>
          <p:nvPr/>
        </p:nvSpPr>
        <p:spPr>
          <a:xfrm>
            <a:off x="9733312" y="3783150"/>
            <a:ext cx="1170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/ Polymer</a:t>
            </a:r>
            <a:endParaRPr lang="en-001" sz="1100" dirty="0"/>
          </a:p>
        </p:txBody>
      </p:sp>
    </p:spTree>
    <p:extLst>
      <p:ext uri="{BB962C8B-B14F-4D97-AF65-F5344CB8AC3E}">
        <p14:creationId xmlns:p14="http://schemas.microsoft.com/office/powerpoint/2010/main" val="231532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B6508-1A74-46DE-8ECA-2E2AB6E3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750" dirty="0"/>
              <a:t>TANTALUM CAPACITOR CONSTRUCTION: SURFACE AREA</a:t>
            </a:r>
            <a:endParaRPr lang="en-US" sz="2750" dirty="0"/>
          </a:p>
        </p:txBody>
      </p:sp>
      <p:pic>
        <p:nvPicPr>
          <p:cNvPr id="3" name="Picture 21">
            <a:extLst>
              <a:ext uri="{FF2B5EF4-FFF2-40B4-BE49-F238E27FC236}">
                <a16:creationId xmlns:a16="http://schemas.microsoft.com/office/drawing/2014/main" id="{945D606B-17A6-4DB5-9DE3-910B51110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83" y="996989"/>
            <a:ext cx="2983917" cy="2103120"/>
          </a:xfrm>
          <a:prstGeom prst="rect">
            <a:avLst/>
          </a:prstGeom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8965FB37-F487-4253-BF32-BF6159F3C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614" y="2031993"/>
            <a:ext cx="10595766" cy="411515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C05D18B-8731-4FEF-A332-987CB9C3E5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67869" y="984079"/>
            <a:ext cx="7579968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ea typeface="Malgun Gothic" panose="020B0503020000020004" pitchFamily="34" charset="-127"/>
                <a:cs typeface="Times New Roman" panose="02020603050405020304" pitchFamily="18" charset="0"/>
              </a:rPr>
              <a:t>Larger Surface Area is Contributed to Sponge-Like Structure, Allowing Very High Capacitance in Smaller Package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DB46441-86A4-4DC6-A711-24C5093D30C6}"/>
              </a:ext>
            </a:extLst>
          </p:cNvPr>
          <p:cNvSpPr txBox="1"/>
          <p:nvPr/>
        </p:nvSpPr>
        <p:spPr>
          <a:xfrm>
            <a:off x="136536" y="5863000"/>
            <a:ext cx="351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Case </a:t>
            </a:r>
            <a:r>
              <a:rPr lang="cs-CZ" dirty="0" err="1"/>
              <a:t>size</a:t>
            </a:r>
            <a:r>
              <a:rPr lang="en-US" dirty="0"/>
              <a:t>:   </a:t>
            </a:r>
            <a:r>
              <a:rPr lang="en-US" u="sng" dirty="0"/>
              <a:t>3.2 × 1.6 </a:t>
            </a:r>
            <a:r>
              <a:rPr lang="en-US" dirty="0"/>
              <a:t>× </a:t>
            </a:r>
            <a:r>
              <a:rPr lang="en-US" i="1" dirty="0"/>
              <a:t>1.6</a:t>
            </a:r>
            <a:r>
              <a:rPr lang="en-US" dirty="0"/>
              <a:t> mm</a:t>
            </a:r>
            <a:endParaRPr lang="en-00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4EF7051-5864-4954-B654-488A0C6B50B1}"/>
              </a:ext>
            </a:extLst>
          </p:cNvPr>
          <p:cNvSpPr txBox="1"/>
          <p:nvPr/>
        </p:nvSpPr>
        <p:spPr>
          <a:xfrm>
            <a:off x="8071168" y="3133725"/>
            <a:ext cx="2971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/>
              <a:t>Equivalent</a:t>
            </a:r>
            <a:r>
              <a:rPr lang="cs-CZ" b="1" dirty="0"/>
              <a:t> </a:t>
            </a:r>
            <a:r>
              <a:rPr lang="cs-CZ" b="1" dirty="0" err="1"/>
              <a:t>Surfice</a:t>
            </a:r>
            <a:r>
              <a:rPr lang="cs-CZ" b="1" dirty="0"/>
              <a:t> Area</a:t>
            </a:r>
            <a:r>
              <a:rPr lang="cs-CZ" dirty="0"/>
              <a:t>:</a:t>
            </a:r>
          </a:p>
          <a:p>
            <a:r>
              <a:rPr lang="en-US" dirty="0"/>
              <a:t>40cm</a:t>
            </a:r>
            <a:r>
              <a:rPr lang="en-US" baseline="30000" dirty="0"/>
              <a:t>2</a:t>
            </a:r>
            <a:endParaRPr lang="cs-CZ" baseline="30000" dirty="0"/>
          </a:p>
          <a:p>
            <a:endParaRPr lang="cs-CZ" dirty="0"/>
          </a:p>
          <a:p>
            <a:endParaRPr lang="cs-CZ" dirty="0">
              <a:solidFill>
                <a:schemeClr val="bg1"/>
              </a:solidFill>
            </a:endParaRPr>
          </a:p>
          <a:p>
            <a:endParaRPr lang="en-00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EF552DE-CC9C-6F2C-0692-C3A81A92E9E4}"/>
              </a:ext>
            </a:extLst>
          </p:cNvPr>
          <p:cNvSpPr txBox="1"/>
          <p:nvPr/>
        </p:nvSpPr>
        <p:spPr>
          <a:xfrm>
            <a:off x="766269" y="5485911"/>
            <a:ext cx="351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TBJ A case</a:t>
            </a: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4615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B6508-1A74-46DE-8ECA-2E2AB6E3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TANTALUM CAPACITOR APPLICATION FEATURES</a:t>
            </a:r>
            <a:endParaRPr lang="en-US" dirty="0"/>
          </a:p>
        </p:txBody>
      </p:sp>
      <p:graphicFrame>
        <p:nvGraphicFramePr>
          <p:cNvPr id="5" name="Group 29">
            <a:extLst>
              <a:ext uri="{FF2B5EF4-FFF2-40B4-BE49-F238E27FC236}">
                <a16:creationId xmlns:a16="http://schemas.microsoft.com/office/drawing/2014/main" id="{2411A278-35B6-4C6A-BFF6-24FFAD67B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647679"/>
              </p:ext>
            </p:extLst>
          </p:nvPr>
        </p:nvGraphicFramePr>
        <p:xfrm>
          <a:off x="519619" y="904909"/>
          <a:ext cx="6030989" cy="5048182"/>
        </p:xfrm>
        <a:graphic>
          <a:graphicData uri="http://schemas.openxmlformats.org/drawingml/2006/table">
            <a:tbl>
              <a:tblPr/>
              <a:tblGrid>
                <a:gridCol w="1237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2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Ta- MnO</a:t>
                      </a:r>
                      <a:r>
                        <a:rPr kumimoji="0" lang="en-US" sz="2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2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Ta-</a:t>
                      </a:r>
                      <a:r>
                        <a:rPr kumimoji="0" lang="cs-CZ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olymer</a:t>
                      </a:r>
                      <a:endParaRPr kumimoji="0" lang="cs-CZ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Benefits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Unlimited lifetime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 profile (height) for height restrictive apps.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Long term reliability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Stable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electrical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parameters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Self-healing mechanism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Wide temperature range (up to 230°C)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Volumetric efficiency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DCL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Clear filtering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Mechanically robust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ESR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=high ripple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J/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cc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voltage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up to 125V</a:t>
                      </a:r>
                    </a:p>
                    <a:p>
                      <a:pPr algn="l" rtl="0" fontAlgn="ctr"/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Surge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resistant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10%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20%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derating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reliability</a:t>
                      </a:r>
                    </a:p>
                    <a:p>
                      <a:pPr algn="l" rtl="0" font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-55°C / +105 / +150°C</a:t>
                      </a:r>
                    </a:p>
                    <a:p>
                      <a:pPr algn="l" rtl="0" fontAlgn="ctr"/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Stable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Cap V/T</a:t>
                      </a:r>
                    </a:p>
                    <a:p>
                      <a:pPr algn="l" rtl="0" fontAlgn="ctr"/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profile</a:t>
                      </a:r>
                    </a:p>
                    <a:p>
                      <a:pPr algn="l" rtl="0" font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DCL &lt;0.1CV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Mechanically robust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Clear filtering (no noise)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</a:t>
                      </a:r>
                      <a:r>
                        <a:rPr kumimoji="0" 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oints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 check</a:t>
                      </a:r>
                      <a:endParaRPr kumimoji="0" 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 to lower voltage (50VR max)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Sensitive to current surge Derating rules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Reverse voltage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Polarisation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Moisture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sensitive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MSL 3-5</a:t>
                      </a:r>
                    </a:p>
                    <a:p>
                      <a:pPr algn="l" rtl="0" fontAlgn="ctr"/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Aging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impact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ESR/Cap)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ctr"/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Polarisation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Group 57">
            <a:extLst>
              <a:ext uri="{FF2B5EF4-FFF2-40B4-BE49-F238E27FC236}">
                <a16:creationId xmlns:a16="http://schemas.microsoft.com/office/drawing/2014/main" id="{C8297991-6FC6-4E73-B871-084FF74F3A6B}"/>
              </a:ext>
            </a:extLst>
          </p:cNvPr>
          <p:cNvGrpSpPr/>
          <p:nvPr/>
        </p:nvGrpSpPr>
        <p:grpSpPr>
          <a:xfrm>
            <a:off x="7042794" y="1443903"/>
            <a:ext cx="1004888" cy="774503"/>
            <a:chOff x="4765252" y="4852672"/>
            <a:chExt cx="1339850" cy="1032670"/>
          </a:xfrm>
        </p:grpSpPr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58CAD58C-ABDA-4CCF-9703-8FA6047F02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58485" y="5160753"/>
              <a:ext cx="0" cy="493235"/>
            </a:xfrm>
            <a:custGeom>
              <a:avLst/>
              <a:gdLst>
                <a:gd name="T0" fmla="*/ 0 w 1"/>
                <a:gd name="T1" fmla="*/ 0 h 588"/>
                <a:gd name="T2" fmla="*/ 0 w 1"/>
                <a:gd name="T3" fmla="*/ 3 h 588"/>
                <a:gd name="T4" fmla="*/ 0 60000 65536"/>
                <a:gd name="T5" fmla="*/ 0 60000 65536"/>
                <a:gd name="T6" fmla="*/ 0 w 1"/>
                <a:gd name="T7" fmla="*/ 0 h 588"/>
                <a:gd name="T8" fmla="*/ 0 w 1"/>
                <a:gd name="T9" fmla="*/ 588 h 5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88">
                  <a:moveTo>
                    <a:pt x="0" y="0"/>
                  </a:moveTo>
                  <a:lnTo>
                    <a:pt x="0" y="588"/>
                  </a:lnTo>
                </a:path>
              </a:pathLst>
            </a:custGeom>
            <a:noFill/>
            <a:ln w="38100" cmpd="sng">
              <a:solidFill>
                <a:schemeClr val="tx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DA60AF52-E080-4A6A-9DF2-4398E69A2F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33381" y="5323572"/>
              <a:ext cx="945713" cy="16759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ts val="600"/>
                </a:spcBef>
                <a:buSzPct val="70000"/>
                <a:buBlip>
                  <a:blip r:embed="rId2"/>
                </a:buBlip>
                <a:defRPr sz="20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lnSpc>
                  <a:spcPts val="2200"/>
                </a:lnSpc>
                <a:spcBef>
                  <a:spcPts val="600"/>
                </a:spcBef>
                <a:buClr>
                  <a:srgbClr val="F79646"/>
                </a:buClr>
                <a:buSzPct val="70000"/>
                <a:buFont typeface="Arial" panose="020B0604020202020204" pitchFamily="34" charset="0"/>
                <a:buChar char="‒"/>
                <a:defRPr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ts val="600"/>
                </a:spcBef>
                <a:buClr>
                  <a:srgbClr val="919191"/>
                </a:buClr>
                <a:buSzPct val="70000"/>
                <a:buFont typeface="Arial" panose="020B0604020202020204" pitchFamily="34" charset="0"/>
                <a:buChar char="‒"/>
                <a:defRPr sz="16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919191"/>
                </a:buClr>
                <a:buSzPct val="70000"/>
                <a:buFont typeface="Arial" panose="020B0604020202020204" pitchFamily="34" charset="0"/>
                <a:buChar char="‒"/>
                <a:defRPr sz="14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cs-CZ" altLang="en-US" sz="1350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0433463E-3B48-46AE-BB0C-4BB3889731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93175" y="5179447"/>
              <a:ext cx="2425" cy="458271"/>
            </a:xfrm>
            <a:custGeom>
              <a:avLst/>
              <a:gdLst>
                <a:gd name="T0" fmla="*/ 1 w 4"/>
                <a:gd name="T1" fmla="*/ 0 h 546"/>
                <a:gd name="T2" fmla="*/ 0 w 4"/>
                <a:gd name="T3" fmla="*/ 3 h 546"/>
                <a:gd name="T4" fmla="*/ 0 60000 65536"/>
                <a:gd name="T5" fmla="*/ 0 60000 65536"/>
                <a:gd name="T6" fmla="*/ 0 w 4"/>
                <a:gd name="T7" fmla="*/ 0 h 546"/>
                <a:gd name="T8" fmla="*/ 4 w 4"/>
                <a:gd name="T9" fmla="*/ 546 h 5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546">
                  <a:moveTo>
                    <a:pt x="4" y="0"/>
                  </a:moveTo>
                  <a:lnTo>
                    <a:pt x="0" y="546"/>
                  </a:lnTo>
                </a:path>
              </a:pathLst>
            </a:custGeom>
            <a:noFill/>
            <a:ln w="38100" cmpd="sng">
              <a:solidFill>
                <a:schemeClr val="tx1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10" name="AutoShape 27">
              <a:extLst>
                <a:ext uri="{FF2B5EF4-FFF2-40B4-BE49-F238E27FC236}">
                  <a16:creationId xmlns:a16="http://schemas.microsoft.com/office/drawing/2014/main" id="{D628F71F-5506-4E34-A7E1-98AD6B376B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851111" y="4848353"/>
              <a:ext cx="163681" cy="172320"/>
            </a:xfrm>
            <a:prstGeom prst="plus">
              <a:avLst>
                <a:gd name="adj" fmla="val 40000"/>
              </a:avLst>
            </a:prstGeom>
            <a:solidFill>
              <a:srgbClr val="FF33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ts val="600"/>
                </a:spcBef>
                <a:buSzPct val="70000"/>
                <a:buBlip>
                  <a:blip r:embed="rId2"/>
                </a:buBlip>
                <a:defRPr sz="20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lnSpc>
                  <a:spcPts val="2200"/>
                </a:lnSpc>
                <a:spcBef>
                  <a:spcPts val="600"/>
                </a:spcBef>
                <a:buClr>
                  <a:srgbClr val="F79646"/>
                </a:buClr>
                <a:buSzPct val="70000"/>
                <a:buFont typeface="Arial" panose="020B0604020202020204" pitchFamily="34" charset="0"/>
                <a:buChar char="‒"/>
                <a:defRPr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ts val="600"/>
                </a:spcBef>
                <a:buClr>
                  <a:srgbClr val="919191"/>
                </a:buClr>
                <a:buSzPct val="70000"/>
                <a:buFont typeface="Arial" panose="020B0604020202020204" pitchFamily="34" charset="0"/>
                <a:buChar char="‒"/>
                <a:defRPr sz="16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919191"/>
                </a:buClr>
                <a:buSzPct val="70000"/>
                <a:buFont typeface="Arial" panose="020B0604020202020204" pitchFamily="34" charset="0"/>
                <a:buChar char="‒"/>
                <a:defRPr sz="14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cs-CZ" altLang="en-US" sz="1350"/>
            </a:p>
          </p:txBody>
        </p: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709A7E62-7DD8-4961-BC57-6BA583E951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88166" y="5371903"/>
              <a:ext cx="945713" cy="811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ts val="600"/>
                </a:spcBef>
                <a:buSzPct val="70000"/>
                <a:buBlip>
                  <a:blip r:embed="rId2"/>
                </a:buBlip>
                <a:defRPr sz="20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lnSpc>
                  <a:spcPts val="2200"/>
                </a:lnSpc>
                <a:spcBef>
                  <a:spcPts val="600"/>
                </a:spcBef>
                <a:buClr>
                  <a:srgbClr val="F79646"/>
                </a:buClr>
                <a:buSzPct val="70000"/>
                <a:buFont typeface="Arial" panose="020B0604020202020204" pitchFamily="34" charset="0"/>
                <a:buChar char="‒"/>
                <a:defRPr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ts val="600"/>
                </a:spcBef>
                <a:buClr>
                  <a:srgbClr val="919191"/>
                </a:buClr>
                <a:buSzPct val="70000"/>
                <a:buFont typeface="Arial" panose="020B0604020202020204" pitchFamily="34" charset="0"/>
                <a:buChar char="‒"/>
                <a:defRPr sz="16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919191"/>
                </a:buClr>
                <a:buSzPct val="70000"/>
                <a:buFont typeface="Arial" panose="020B0604020202020204" pitchFamily="34" charset="0"/>
                <a:buChar char="‒"/>
                <a:defRPr sz="14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cs-CZ" altLang="en-US" sz="1350" dirty="0"/>
            </a:p>
          </p:txBody>
        </p:sp>
        <p:sp>
          <p:nvSpPr>
            <p:cNvPr id="12" name="Rectangle 29">
              <a:extLst>
                <a:ext uri="{FF2B5EF4-FFF2-40B4-BE49-F238E27FC236}">
                  <a16:creationId xmlns:a16="http://schemas.microsoft.com/office/drawing/2014/main" id="{335BAA9A-79A9-4EBC-9C4E-AC3C74966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8760" y="4914507"/>
              <a:ext cx="201040" cy="40011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ts val="600"/>
                </a:spcBef>
                <a:buSzPct val="70000"/>
                <a:buBlip>
                  <a:blip r:embed="rId2"/>
                </a:buBlip>
                <a:defRPr sz="20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lnSpc>
                  <a:spcPts val="2200"/>
                </a:lnSpc>
                <a:spcBef>
                  <a:spcPts val="600"/>
                </a:spcBef>
                <a:buClr>
                  <a:srgbClr val="F79646"/>
                </a:buClr>
                <a:buSzPct val="70000"/>
                <a:buFont typeface="Arial" panose="020B0604020202020204" pitchFamily="34" charset="0"/>
                <a:buChar char="‒"/>
                <a:defRPr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ts val="600"/>
                </a:spcBef>
                <a:buClr>
                  <a:srgbClr val="919191"/>
                </a:buClr>
                <a:buSzPct val="70000"/>
                <a:buFont typeface="Arial" panose="020B0604020202020204" pitchFamily="34" charset="0"/>
                <a:buChar char="‒"/>
                <a:defRPr sz="16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919191"/>
                </a:buClr>
                <a:buSzPct val="70000"/>
                <a:buFont typeface="Arial" panose="020B0604020202020204" pitchFamily="34" charset="0"/>
                <a:buChar char="‒"/>
                <a:defRPr sz="14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cs-CZ" altLang="en-US" sz="1350"/>
            </a:p>
          </p:txBody>
        </p:sp>
        <p:sp>
          <p:nvSpPr>
            <p:cNvPr id="13" name="Rectangle 24">
              <a:extLst>
                <a:ext uri="{FF2B5EF4-FFF2-40B4-BE49-F238E27FC236}">
                  <a16:creationId xmlns:a16="http://schemas.microsoft.com/office/drawing/2014/main" id="{F8A3EFFD-00C9-4C21-95A3-D980450F52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849231" y="5353479"/>
              <a:ext cx="928923" cy="12457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457200">
                <a:spcBef>
                  <a:spcPts val="600"/>
                </a:spcBef>
                <a:buSzPct val="70000"/>
                <a:buBlip>
                  <a:blip r:embed="rId2"/>
                </a:buBlip>
                <a:defRPr sz="20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>
                <a:lnSpc>
                  <a:spcPts val="2200"/>
                </a:lnSpc>
                <a:spcBef>
                  <a:spcPts val="600"/>
                </a:spcBef>
                <a:buClr>
                  <a:srgbClr val="F79646"/>
                </a:buClr>
                <a:buSzPct val="70000"/>
                <a:buFont typeface="Arial" panose="020B0604020202020204" pitchFamily="34" charset="0"/>
                <a:buChar char="‒"/>
                <a:defRPr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ts val="600"/>
                </a:spcBef>
                <a:buClr>
                  <a:srgbClr val="919191"/>
                </a:buClr>
                <a:buSzPct val="70000"/>
                <a:buFont typeface="Arial" panose="020B0604020202020204" pitchFamily="34" charset="0"/>
                <a:buChar char="‒"/>
                <a:defRPr sz="16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ts val="600"/>
                </a:spcBef>
                <a:buClr>
                  <a:srgbClr val="919191"/>
                </a:buClr>
                <a:buSzPct val="70000"/>
                <a:buFont typeface="Arial" panose="020B0604020202020204" pitchFamily="34" charset="0"/>
                <a:buChar char="‒"/>
                <a:defRPr sz="1400">
                  <a:solidFill>
                    <a:srgbClr val="3D3D3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cs-CZ" altLang="en-US" sz="1350"/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D32D58E2-875C-4615-A4FE-BF0D7206B2D9}"/>
              </a:ext>
            </a:extLst>
          </p:cNvPr>
          <p:cNvGrpSpPr/>
          <p:nvPr/>
        </p:nvGrpSpPr>
        <p:grpSpPr>
          <a:xfrm>
            <a:off x="8206738" y="2695670"/>
            <a:ext cx="3670630" cy="3440088"/>
            <a:chOff x="9598819" y="958726"/>
            <a:chExt cx="2265731" cy="1852492"/>
          </a:xfrm>
        </p:grpSpPr>
        <p:pic>
          <p:nvPicPr>
            <p:cNvPr id="22" name="Picture 6" descr="CAP-TA-MNO2">
              <a:extLst>
                <a:ext uri="{FF2B5EF4-FFF2-40B4-BE49-F238E27FC236}">
                  <a16:creationId xmlns:a16="http://schemas.microsoft.com/office/drawing/2014/main" id="{E5E4A91D-A43E-4439-8FC0-DE615C290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8819" y="958726"/>
              <a:ext cx="2265731" cy="1852492"/>
            </a:xfrm>
            <a:prstGeom prst="rect">
              <a:avLst/>
            </a:prstGeom>
            <a:noFill/>
          </p:spPr>
        </p:pic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45A32A45-980F-4E1B-94FB-B696B1E939DE}"/>
                </a:ext>
              </a:extLst>
            </p:cNvPr>
            <p:cNvSpPr/>
            <p:nvPr/>
          </p:nvSpPr>
          <p:spPr>
            <a:xfrm>
              <a:off x="11101968" y="990599"/>
              <a:ext cx="709613" cy="123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E4C05F9D-FEED-40CC-A355-647A186C08D4}"/>
                </a:ext>
              </a:extLst>
            </p:cNvPr>
            <p:cNvSpPr/>
            <p:nvPr/>
          </p:nvSpPr>
          <p:spPr>
            <a:xfrm>
              <a:off x="11398163" y="990599"/>
              <a:ext cx="413418" cy="156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/>
            </a:p>
          </p:txBody>
        </p:sp>
      </p:grp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5AFA5C60-CC84-47E0-9987-AEC6CCD3858F}"/>
              </a:ext>
            </a:extLst>
          </p:cNvPr>
          <p:cNvSpPr txBox="1"/>
          <p:nvPr/>
        </p:nvSpPr>
        <p:spPr>
          <a:xfrm>
            <a:off x="4228509" y="5993551"/>
            <a:ext cx="2679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Hermetic polymer comes with MSL 1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67478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B6508-1A74-46DE-8ECA-2E2AB6E3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TANTALUM CAPACITOR APPLICATION FEATURES</a:t>
            </a:r>
            <a:endParaRPr lang="en-US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3BD5CA5-6022-40FE-8391-DB36ADAEA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717416"/>
              </p:ext>
            </p:extLst>
          </p:nvPr>
        </p:nvGraphicFramePr>
        <p:xfrm>
          <a:off x="1392523" y="856297"/>
          <a:ext cx="9406953" cy="457009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135651">
                  <a:extLst>
                    <a:ext uri="{9D8B030D-6E8A-4147-A177-3AD203B41FA5}">
                      <a16:colId xmlns:a16="http://schemas.microsoft.com/office/drawing/2014/main" val="219293279"/>
                    </a:ext>
                  </a:extLst>
                </a:gridCol>
                <a:gridCol w="3135651">
                  <a:extLst>
                    <a:ext uri="{9D8B030D-6E8A-4147-A177-3AD203B41FA5}">
                      <a16:colId xmlns:a16="http://schemas.microsoft.com/office/drawing/2014/main" val="3644096353"/>
                    </a:ext>
                  </a:extLst>
                </a:gridCol>
                <a:gridCol w="3135651">
                  <a:extLst>
                    <a:ext uri="{9D8B030D-6E8A-4147-A177-3AD203B41FA5}">
                      <a16:colId xmlns:a16="http://schemas.microsoft.com/office/drawing/2014/main" val="3418860086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Why Ta-</a:t>
                      </a:r>
                      <a:r>
                        <a:rPr lang="cs-CZ" sz="2000" dirty="0"/>
                        <a:t>E</a:t>
                      </a:r>
                      <a:r>
                        <a:rPr lang="en-US" sz="2000" dirty="0" err="1"/>
                        <a:t>lectrol</a:t>
                      </a:r>
                      <a:r>
                        <a:rPr lang="cs-CZ" sz="2000" dirty="0"/>
                        <a:t>y</a:t>
                      </a:r>
                      <a:r>
                        <a:rPr lang="en-US" sz="2000" dirty="0"/>
                        <a:t>t</a:t>
                      </a:r>
                      <a:r>
                        <a:rPr lang="cs-CZ" sz="2000" dirty="0"/>
                        <a:t>e</a:t>
                      </a:r>
                      <a:endParaRPr lang="en-US" sz="2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Application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Benefites</a:t>
                      </a:r>
                      <a:endParaRPr lang="en-US" sz="20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C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22236"/>
                  </a:ext>
                </a:extLst>
              </a:tr>
              <a:tr h="3273719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igh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reliability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igh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stable CV in multiple case size and range offerings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Physically size efficient bulk capacitor option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U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ltra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-low leakage tantalum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Stable capacitance with temp, time and voltage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Improved RF characteristic over aluminum capacitors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Board level power conversion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/distribution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Time of flight module capacitor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RF amplifier bias bank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Power buffer for laser optic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Low noise amplifier filtering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Reduction of noise in RF receiver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ake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-up capacitor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Improved bulk capacitance stability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Stable capacitance with temp, time and voltage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Increased energy density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Case size mechanical stability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Noise free characteristic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</a:rPr>
                        <a:t>lmost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 infinite charge/discharge</a:t>
                      </a:r>
                      <a:r>
                        <a:rPr lang="cs-CZ" sz="1800" b="0" dirty="0">
                          <a:solidFill>
                            <a:schemeClr val="tx1"/>
                          </a:solidFill>
                        </a:rPr>
                        <a:t> (polymer </a:t>
                      </a:r>
                      <a:r>
                        <a:rPr lang="cs-CZ" sz="1800" b="0" dirty="0" err="1">
                          <a:solidFill>
                            <a:schemeClr val="tx1"/>
                          </a:solidFill>
                        </a:rPr>
                        <a:t>aging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921024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7465E40A-9517-4D26-8E57-FAB8C9513D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2235" y="4955488"/>
            <a:ext cx="3147523" cy="16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8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B6508-1A74-46DE-8ECA-2E2AB6E3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TANTALUM CAPACITORS PERFORMANCE GRADE</a:t>
            </a:r>
            <a:endParaRPr lang="en-US" dirty="0"/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2D6AEB35-B2AE-4F32-B62F-3F5BCF58E429}"/>
              </a:ext>
            </a:extLst>
          </p:cNvPr>
          <p:cNvSpPr/>
          <p:nvPr/>
        </p:nvSpPr>
        <p:spPr>
          <a:xfrm>
            <a:off x="339290" y="3551731"/>
            <a:ext cx="5538841" cy="2633980"/>
          </a:xfrm>
          <a:prstGeom prst="roundRect">
            <a:avLst/>
          </a:prstGeom>
          <a:noFill/>
          <a:ln w="15875">
            <a:solidFill>
              <a:srgbClr val="00A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0C1BA224-F315-4426-9EDF-32351CF90508}"/>
              </a:ext>
            </a:extLst>
          </p:cNvPr>
          <p:cNvSpPr/>
          <p:nvPr/>
        </p:nvSpPr>
        <p:spPr>
          <a:xfrm>
            <a:off x="6343650" y="742951"/>
            <a:ext cx="5538841" cy="5842470"/>
          </a:xfrm>
          <a:prstGeom prst="roundRect">
            <a:avLst>
              <a:gd name="adj" fmla="val 8625"/>
            </a:avLst>
          </a:prstGeom>
          <a:noFill/>
          <a:ln w="15875">
            <a:solidFill>
              <a:srgbClr val="00A3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09318802-FC55-4680-B935-B3E8D4A93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461650"/>
              </p:ext>
            </p:extLst>
          </p:nvPr>
        </p:nvGraphicFramePr>
        <p:xfrm>
          <a:off x="6610350" y="733425"/>
          <a:ext cx="5074541" cy="5560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541">
                  <a:extLst>
                    <a:ext uri="{9D8B030D-6E8A-4147-A177-3AD203B41FA5}">
                      <a16:colId xmlns:a16="http://schemas.microsoft.com/office/drawing/2014/main" val="1509618388"/>
                    </a:ext>
                  </a:extLst>
                </a:gridCol>
              </a:tblGrid>
              <a:tr h="553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Established Reliability 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+mn-lt"/>
                        </a:rPr>
                        <a:t>HiRel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0" marR="0" marT="73152" marB="1828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309609"/>
                  </a:ext>
                </a:extLst>
              </a:tr>
              <a:tr h="793540">
                <a:tc>
                  <a:txBody>
                    <a:bodyPr/>
                    <a:lstStyle/>
                    <a:p>
                      <a:pPr marL="365760" marR="0" indent="-18288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COTS-Plus</a:t>
                      </a:r>
                    </a:p>
                    <a:p>
                      <a:pPr marL="45720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Established Reliability, Customer Screening Options</a:t>
                      </a:r>
                    </a:p>
                  </a:txBody>
                  <a:tcPr marL="0" marR="0" marT="73152" marB="7315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814570"/>
                  </a:ext>
                </a:extLst>
              </a:tr>
              <a:tr h="793540">
                <a:tc>
                  <a:txBody>
                    <a:bodyPr/>
                    <a:lstStyle/>
                    <a:p>
                      <a:pPr marL="365760" marR="0" lvl="0" indent="-18288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CECC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CTC4</a:t>
                      </a:r>
                    </a:p>
                    <a:p>
                      <a:pPr marL="4572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European Established Reliability Standards</a:t>
                      </a:r>
                    </a:p>
                  </a:txBody>
                  <a:tcPr marL="0" marR="0" marT="73152" marB="7315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103426"/>
                  </a:ext>
                </a:extLst>
              </a:tr>
              <a:tr h="793540">
                <a:tc>
                  <a:txBody>
                    <a:bodyPr/>
                    <a:lstStyle/>
                    <a:p>
                      <a:pPr marL="365760" marR="0" lvl="0" indent="-18288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DLA (DSCC) Drawings</a:t>
                      </a:r>
                    </a:p>
                    <a:p>
                      <a:pPr marL="4572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Document Standardization of Electronic Components</a:t>
                      </a:r>
                    </a:p>
                  </a:txBody>
                  <a:tcPr marL="0" marR="0" marT="73152" marB="7315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662992"/>
                  </a:ext>
                </a:extLst>
              </a:tr>
              <a:tr h="1340074">
                <a:tc>
                  <a:txBody>
                    <a:bodyPr/>
                    <a:lstStyle/>
                    <a:p>
                      <a:pPr marL="365760" marR="0" lvl="0" indent="-18288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MIL QPL</a:t>
                      </a:r>
                    </a:p>
                    <a:p>
                      <a:pPr marL="4572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 Established Reliability, </a:t>
                      </a:r>
                    </a:p>
                    <a:p>
                      <a:pPr marL="4572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 QPL Plant Design Control</a:t>
                      </a:r>
                    </a:p>
                    <a:p>
                      <a:pPr marL="4572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 Conformance Standard</a:t>
                      </a:r>
                    </a:p>
                  </a:txBody>
                  <a:tcPr marL="0" marR="0" marT="73152" marB="7315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377826"/>
                  </a:ext>
                </a:extLst>
              </a:tr>
              <a:tr h="1066807">
                <a:tc>
                  <a:txBody>
                    <a:bodyPr/>
                    <a:lstStyle/>
                    <a:p>
                      <a:pPr marL="365760" marR="0" lvl="0" indent="-18288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Space</a:t>
                      </a:r>
                    </a:p>
                    <a:p>
                      <a:pPr marL="4572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COTS+ Space Level</a:t>
                      </a:r>
                    </a:p>
                    <a:p>
                      <a:pPr marL="4572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ESCC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ESA QPL</a:t>
                      </a:r>
                    </a:p>
                  </a:txBody>
                  <a:tcPr marL="0" marR="0" marT="73152" marB="7315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05328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08802A8D-1EFE-4F90-9628-41C17937A706}"/>
              </a:ext>
            </a:extLst>
          </p:cNvPr>
          <p:cNvGraphicFramePr>
            <a:graphicFrameLocks noGrp="1"/>
          </p:cNvGraphicFramePr>
          <p:nvPr/>
        </p:nvGraphicFramePr>
        <p:xfrm>
          <a:off x="602985" y="3591054"/>
          <a:ext cx="4867569" cy="224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7569">
                  <a:extLst>
                    <a:ext uri="{9D8B030D-6E8A-4147-A177-3AD203B41FA5}">
                      <a16:colId xmlns:a16="http://schemas.microsoft.com/office/drawing/2014/main" val="1509618388"/>
                    </a:ext>
                  </a:extLst>
                </a:gridCol>
              </a:tblGrid>
              <a:tr h="5794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Commercial Reliability </a:t>
                      </a:r>
                    </a:p>
                  </a:txBody>
                  <a:tcPr marL="0" marR="0" marT="73152" marB="18288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309609"/>
                  </a:ext>
                </a:extLst>
              </a:tr>
              <a:tr h="830579">
                <a:tc>
                  <a:txBody>
                    <a:bodyPr/>
                    <a:lstStyle/>
                    <a:p>
                      <a:pPr marL="365760" marR="0" indent="-18288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Commercial</a:t>
                      </a:r>
                    </a:p>
                    <a:p>
                      <a:pPr marL="45720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Standard Consumer Items</a:t>
                      </a:r>
                    </a:p>
                  </a:txBody>
                  <a:tcPr marL="0" marR="0" marT="73152" marB="7315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814570"/>
                  </a:ext>
                </a:extLst>
              </a:tr>
              <a:tr h="830579">
                <a:tc>
                  <a:txBody>
                    <a:bodyPr/>
                    <a:lstStyle/>
                    <a:p>
                      <a:pPr marL="365760" marR="0" lvl="0" indent="-18288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Professional (automotive) Grade</a:t>
                      </a:r>
                    </a:p>
                    <a:p>
                      <a:pPr marL="4572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Includes Conservative Design &amp; SnPb Options</a:t>
                      </a:r>
                    </a:p>
                  </a:txBody>
                  <a:tcPr marL="0" marR="0" marT="73152" marB="73152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103426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FC029D92-F4C9-40C5-84E0-3793E9CF48E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7109" y="2658252"/>
            <a:ext cx="539496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ea typeface="Malgun Gothic" panose="020B0503020000020004" pitchFamily="34" charset="-127"/>
                <a:cs typeface="Times New Roman" panose="02020603050405020304" pitchFamily="18" charset="0"/>
              </a:rPr>
              <a:t>Each Grade in Established Reliability is Intended to Meet Specific Quality Demands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56F5215-71B4-4C8C-9DB8-D3E4FC32D12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7108" y="787583"/>
            <a:ext cx="5588891" cy="16235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sz="2000" b="1" dirty="0">
                <a:ea typeface="Malgun Gothic" panose="020B0503020000020004" pitchFamily="34" charset="-127"/>
                <a:cs typeface="Times New Roman" panose="02020603050405020304" pitchFamily="18" charset="0"/>
              </a:rPr>
              <a:t>Commercial Off the Shelf (COTS</a:t>
            </a:r>
            <a:r>
              <a:rPr lang="cs-CZ" altLang="en-US" sz="2000" b="1" dirty="0">
                <a:ea typeface="Malgun Gothic" panose="020B0503020000020004" pitchFamily="34" charset="-127"/>
                <a:cs typeface="Times New Roman" panose="02020603050405020304" pitchFamily="18" charset="0"/>
              </a:rPr>
              <a:t>-Plus</a:t>
            </a:r>
            <a:r>
              <a:rPr lang="en-US" altLang="en-US" sz="2000" b="1" dirty="0">
                <a:ea typeface="Malgun Gothic" panose="020B0503020000020004" pitchFamily="34" charset="-127"/>
                <a:cs typeface="Times New Roman" panose="02020603050405020304" pitchFamily="18" charset="0"/>
              </a:rPr>
              <a:t>) Offer:</a:t>
            </a:r>
          </a:p>
          <a:p>
            <a:pPr marL="45720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Smaller Size</a:t>
            </a:r>
          </a:p>
          <a:p>
            <a:pPr marL="45720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ea typeface="Malgun Gothic" panose="020B0503020000020004" pitchFamily="34" charset="-127"/>
                <a:cs typeface="Times New Roman" panose="02020603050405020304" pitchFamily="18" charset="0"/>
              </a:rPr>
              <a:t>Higher Capacitance</a:t>
            </a:r>
          </a:p>
          <a:p>
            <a:pPr marL="45720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Faster Lead Times</a:t>
            </a:r>
            <a:endParaRPr kumimoji="0" lang="cs-CZ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45720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Additional</a:t>
            </a:r>
            <a:r>
              <a:rPr kumimoji="0" lang="cs-CZ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cs-CZ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Specific</a:t>
            </a:r>
            <a:r>
              <a:rPr kumimoji="0" lang="cs-CZ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cs-CZ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Testing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2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B6508-1A74-46DE-8ECA-2E2AB6E3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SPACE TESTING &amp; SPECIFICATION</a:t>
            </a:r>
            <a:endParaRPr lang="en-US" dirty="0"/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3F646A2D-462E-4574-B8A2-F1D121101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526134"/>
              </p:ext>
            </p:extLst>
          </p:nvPr>
        </p:nvGraphicFramePr>
        <p:xfrm>
          <a:off x="51630" y="715346"/>
          <a:ext cx="12070071" cy="3637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153239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94256504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33939837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553807300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4089571948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2287485871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519947910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1665645827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3621080451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412383530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3855838517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2381453624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271143067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97098156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3982919630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1110855649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2128228707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522491008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2289870128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3197484252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2830118437"/>
                    </a:ext>
                  </a:extLst>
                </a:gridCol>
                <a:gridCol w="483669">
                  <a:extLst>
                    <a:ext uri="{9D8B030D-6E8A-4147-A177-3AD203B41FA5}">
                      <a16:colId xmlns:a16="http://schemas.microsoft.com/office/drawing/2014/main" val="3540575891"/>
                    </a:ext>
                  </a:extLst>
                </a:gridCol>
              </a:tblGrid>
              <a:tr h="494329">
                <a:tc gridSpan="2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100% Reflow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Vibration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Shock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100% Thermal Shock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RTSH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Moisture Resistance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Operating Life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100% Weibull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100% Surge Current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100% Electrical Testing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Visual &amp; Mechanical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Sim Mounting, Rework, Life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Solderability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100% X-Ray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DPA-1580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Surge Voltage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Hot DC Leakage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Temperature Stability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Adhesion Shear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vert="vert27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85597"/>
                  </a:ext>
                </a:extLst>
              </a:tr>
              <a:tr h="79640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Specification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Series</a:t>
                      </a: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91440" marB="91440" vert="vert270" anchor="ctr"/>
                </a:tc>
                <a:extLst>
                  <a:ext uri="{0D108BD9-81ED-4DB2-BD59-A6C34878D82A}">
                    <a16:rowId xmlns:a16="http://schemas.microsoft.com/office/drawing/2014/main" val="4396018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COTS-Plus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COTS-Plus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TBJ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5996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Space Level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SRC8000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TBJ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211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Space Level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SRC9000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TBJ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0  1</a:t>
                      </a:r>
                      <a:endParaRPr lang="cs-CZ" sz="9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3  4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29958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MIL-PRF-55365 QPL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 Level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CWR09,11,15,</a:t>
                      </a:r>
                      <a:endParaRPr lang="cs-CZ" sz="1000" b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19,29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0  2  3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0  2  6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b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1  2  3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2  3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0  2  3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3600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Space</a:t>
                      </a:r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ESCC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TAJ / TES / TCS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1  2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1  2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0  1</a:t>
                      </a: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None/>
                      </a:pP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1  2</a:t>
                      </a: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1  2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0  5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b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0  1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0  2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1  2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034796"/>
                  </a:ext>
                </a:extLst>
              </a:tr>
            </a:tbl>
          </a:graphicData>
        </a:graphic>
      </p:graphicFrame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DD773B1-7271-422F-A9C2-0443E47A5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827122"/>
              </p:ext>
            </p:extLst>
          </p:nvPr>
        </p:nvGraphicFramePr>
        <p:xfrm>
          <a:off x="9113030" y="4230776"/>
          <a:ext cx="3008671" cy="2453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8671">
                  <a:extLst>
                    <a:ext uri="{9D8B030D-6E8A-4147-A177-3AD203B41FA5}">
                      <a16:colId xmlns:a16="http://schemas.microsoft.com/office/drawing/2014/main" val="873081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9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Key</a:t>
                      </a: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63541"/>
                  </a:ext>
                </a:extLst>
              </a:tr>
              <a:tr h="249857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= Standard Test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936739"/>
                  </a:ext>
                </a:extLst>
              </a:tr>
              <a:tr h="249857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= Optional Test</a:t>
                      </a: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045642"/>
                  </a:ext>
                </a:extLst>
              </a:tr>
              <a:tr h="249857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= Qual and / or Group C</a:t>
                      </a: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252899"/>
                  </a:ext>
                </a:extLst>
              </a:tr>
              <a:tr h="249857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= Sample Test</a:t>
                      </a: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813790"/>
                  </a:ext>
                </a:extLst>
              </a:tr>
              <a:tr h="249857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= COTS Upscreen 1000 hr @125°C</a:t>
                      </a: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745087"/>
                  </a:ext>
                </a:extLst>
              </a:tr>
              <a:tr h="249857"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= KAVX Std DCL / ESR / DF / 3 Sigma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047532"/>
                  </a:ext>
                </a:extLst>
              </a:tr>
              <a:tr h="249857">
                <a:tc>
                  <a:txBody>
                    <a:bodyPr/>
                    <a:lstStyle/>
                    <a:p>
                      <a:pPr marL="9144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= DLA Std DCL / ESR / DF / 3 Sigma </a:t>
                      </a:r>
                    </a:p>
                  </a:txBody>
                  <a:tcPr marL="54864" marR="54864"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140196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75FC3E47-D208-9B01-FEF7-EF0775A9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3" y="4352888"/>
            <a:ext cx="2340078" cy="21897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F9C630-2F57-3E47-AF51-554C5CB20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877" y="5604387"/>
            <a:ext cx="440007" cy="4442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4D04612-BF3B-11D4-0176-D0D3D9B66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884" y="5263244"/>
            <a:ext cx="571253" cy="51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B6508-1A74-46DE-8ECA-2E2AB6E3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TBJ CAPACITORS PERFORMANCE IN LEO SAT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B711EFC-A643-4F67-9912-0B9318207C29}"/>
              </a:ext>
            </a:extLst>
          </p:cNvPr>
          <p:cNvSpPr/>
          <p:nvPr/>
        </p:nvSpPr>
        <p:spPr>
          <a:xfrm>
            <a:off x="1497888" y="788085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A3E0"/>
                </a:solidFill>
              </a:rPr>
              <a:t>C</a:t>
            </a:r>
            <a:r>
              <a:rPr lang="cs-CZ" sz="2800" b="1" dirty="0">
                <a:solidFill>
                  <a:srgbClr val="00A3E0"/>
                </a:solidFill>
              </a:rPr>
              <a:t>OTS-</a:t>
            </a:r>
            <a:r>
              <a:rPr lang="en-US" sz="2800" b="1" dirty="0">
                <a:solidFill>
                  <a:srgbClr val="00A3E0"/>
                </a:solidFill>
              </a:rPr>
              <a:t>Plus &amp; SRC8000</a:t>
            </a:r>
            <a:endParaRPr lang="en-001" sz="2800" b="1" dirty="0">
              <a:solidFill>
                <a:srgbClr val="00A3E0"/>
              </a:solidFill>
            </a:endParaRP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99BB5600-59D1-4218-8750-084288819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79651"/>
              </p:ext>
            </p:extLst>
          </p:nvPr>
        </p:nvGraphicFramePr>
        <p:xfrm>
          <a:off x="1497888" y="1364655"/>
          <a:ext cx="941474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680">
                  <a:extLst>
                    <a:ext uri="{9D8B030D-6E8A-4147-A177-3AD203B41FA5}">
                      <a16:colId xmlns:a16="http://schemas.microsoft.com/office/drawing/2014/main" val="3767008553"/>
                    </a:ext>
                  </a:extLst>
                </a:gridCol>
                <a:gridCol w="2339700">
                  <a:extLst>
                    <a:ext uri="{9D8B030D-6E8A-4147-A177-3AD203B41FA5}">
                      <a16:colId xmlns:a16="http://schemas.microsoft.com/office/drawing/2014/main" val="2228721669"/>
                    </a:ext>
                  </a:extLst>
                </a:gridCol>
                <a:gridCol w="2994565">
                  <a:extLst>
                    <a:ext uri="{9D8B030D-6E8A-4147-A177-3AD203B41FA5}">
                      <a16:colId xmlns:a16="http://schemas.microsoft.com/office/drawing/2014/main" val="3383449035"/>
                    </a:ext>
                  </a:extLst>
                </a:gridCol>
                <a:gridCol w="2256804">
                  <a:extLst>
                    <a:ext uri="{9D8B030D-6E8A-4147-A177-3AD203B41FA5}">
                      <a16:colId xmlns:a16="http://schemas.microsoft.com/office/drawing/2014/main" val="142068670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Series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Case Size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Approximate Average Weight (g)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ESL (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nH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07076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TBJ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0.029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8808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0.068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9034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0.166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2718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0.290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1310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0.512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2.5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022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0.738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T="91440" marB="91440" anchor="ctr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246285"/>
                  </a:ext>
                </a:extLst>
              </a:tr>
            </a:tbl>
          </a:graphicData>
        </a:graphic>
      </p:graphicFrame>
      <p:grpSp>
        <p:nvGrpSpPr>
          <p:cNvPr id="6" name="Group 6">
            <a:extLst>
              <a:ext uri="{FF2B5EF4-FFF2-40B4-BE49-F238E27FC236}">
                <a16:creationId xmlns:a16="http://schemas.microsoft.com/office/drawing/2014/main" id="{AEA487E8-F8E8-4A77-BC78-F6DE06F51707}"/>
              </a:ext>
            </a:extLst>
          </p:cNvPr>
          <p:cNvGrpSpPr/>
          <p:nvPr/>
        </p:nvGrpSpPr>
        <p:grpSpPr>
          <a:xfrm>
            <a:off x="1776559" y="5375940"/>
            <a:ext cx="2652566" cy="972355"/>
            <a:chOff x="1489075" y="4144963"/>
            <a:chExt cx="6298579" cy="2205036"/>
          </a:xfrm>
        </p:grpSpPr>
        <p:sp>
          <p:nvSpPr>
            <p:cNvPr id="7" name="Rectangle 44">
              <a:extLst>
                <a:ext uri="{FF2B5EF4-FFF2-40B4-BE49-F238E27FC236}">
                  <a16:creationId xmlns:a16="http://schemas.microsoft.com/office/drawing/2014/main" id="{48A6B6CD-31EC-4F21-AE5F-335AB30385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835525" y="5399088"/>
              <a:ext cx="920750" cy="6381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cs-CZ" altLang="en-US" sz="150"/>
            </a:p>
          </p:txBody>
        </p:sp>
        <p:sp>
          <p:nvSpPr>
            <p:cNvPr id="8" name="Rectangle 45">
              <a:extLst>
                <a:ext uri="{FF2B5EF4-FFF2-40B4-BE49-F238E27FC236}">
                  <a16:creationId xmlns:a16="http://schemas.microsoft.com/office/drawing/2014/main" id="{57708A94-8E0E-4E20-9782-5C142148B2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80013" y="5054600"/>
              <a:ext cx="231775" cy="638175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525"/>
            </a:p>
          </p:txBody>
        </p:sp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id="{BCA52148-3E3E-4BD5-94C3-5D8D31A936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373688" y="5510213"/>
              <a:ext cx="98425" cy="127000"/>
            </a:xfrm>
            <a:custGeom>
              <a:avLst/>
              <a:gdLst>
                <a:gd name="T0" fmla="*/ 0 w 384"/>
                <a:gd name="T1" fmla="*/ 80 h 576"/>
                <a:gd name="T2" fmla="*/ 31 w 384"/>
                <a:gd name="T3" fmla="*/ 0 h 576"/>
                <a:gd name="T4" fmla="*/ 62 w 384"/>
                <a:gd name="T5" fmla="*/ 80 h 576"/>
                <a:gd name="T6" fmla="*/ 31 w 384"/>
                <a:gd name="T7" fmla="*/ 60 h 576"/>
                <a:gd name="T8" fmla="*/ 0 w 384"/>
                <a:gd name="T9" fmla="*/ 80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0"/>
                  </a:lnTo>
                  <a:lnTo>
                    <a:pt x="384" y="576"/>
                  </a:lnTo>
                  <a:lnTo>
                    <a:pt x="192" y="432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75"/>
            </a:p>
          </p:txBody>
        </p:sp>
        <p:sp>
          <p:nvSpPr>
            <p:cNvPr id="10" name="Rectangle 47">
              <a:extLst>
                <a:ext uri="{FF2B5EF4-FFF2-40B4-BE49-F238E27FC236}">
                  <a16:creationId xmlns:a16="http://schemas.microsoft.com/office/drawing/2014/main" id="{90420B14-4F21-4B19-B167-466541246F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033961" y="5788712"/>
              <a:ext cx="628650" cy="406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" b="1">
                  <a:solidFill>
                    <a:srgbClr val="993300"/>
                  </a:solidFill>
                  <a:latin typeface="Arial" panose="020B0604020202020204" pitchFamily="34" charset="0"/>
                </a:rPr>
                <a:t>107A</a:t>
              </a:r>
            </a:p>
          </p:txBody>
        </p:sp>
        <p:sp>
          <p:nvSpPr>
            <p:cNvPr id="11" name="Rectangle 48">
              <a:extLst>
                <a:ext uri="{FF2B5EF4-FFF2-40B4-BE49-F238E27FC236}">
                  <a16:creationId xmlns:a16="http://schemas.microsoft.com/office/drawing/2014/main" id="{CBFD53FF-F8CC-4B4D-A2EB-D0F895BA6C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825800" y="5789256"/>
              <a:ext cx="667151" cy="338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" b="1">
                  <a:solidFill>
                    <a:srgbClr val="993300"/>
                  </a:solidFill>
                  <a:latin typeface="Arial Narrow" panose="020B0606020202030204" pitchFamily="34" charset="0"/>
                </a:rPr>
                <a:t>L14BB</a:t>
              </a:r>
            </a:p>
          </p:txBody>
        </p:sp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4C9DB6B8-2D18-40F5-91C8-B5D60F0F2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1413" y="4692650"/>
              <a:ext cx="617537" cy="436563"/>
              <a:chOff x="2996" y="1324"/>
              <a:chExt cx="631" cy="479"/>
            </a:xfrm>
          </p:grpSpPr>
          <p:sp>
            <p:nvSpPr>
              <p:cNvPr id="48" name="Rectangle 17">
                <a:extLst>
                  <a:ext uri="{FF2B5EF4-FFF2-40B4-BE49-F238E27FC236}">
                    <a16:creationId xmlns:a16="http://schemas.microsoft.com/office/drawing/2014/main" id="{C78FB0F5-FB8C-4E1A-B5DA-72DD7E06F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6" y="1324"/>
                <a:ext cx="631" cy="479"/>
              </a:xfrm>
              <a:prstGeom prst="rect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525"/>
              </a:p>
            </p:txBody>
          </p:sp>
          <p:sp>
            <p:nvSpPr>
              <p:cNvPr id="49" name="Rectangle 18">
                <a:extLst>
                  <a:ext uri="{FF2B5EF4-FFF2-40B4-BE49-F238E27FC236}">
                    <a16:creationId xmlns:a16="http://schemas.microsoft.com/office/drawing/2014/main" id="{C42E8C7E-3190-4DF4-AC0B-AA6D55078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555"/>
                <a:ext cx="488" cy="248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525"/>
              </a:p>
            </p:txBody>
          </p:sp>
        </p:grpSp>
        <p:grpSp>
          <p:nvGrpSpPr>
            <p:cNvPr id="13" name="Group 19">
              <a:extLst>
                <a:ext uri="{FF2B5EF4-FFF2-40B4-BE49-F238E27FC236}">
                  <a16:creationId xmlns:a16="http://schemas.microsoft.com/office/drawing/2014/main" id="{D386A70D-6BC0-405C-B50D-D307D301E4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17316" y="4959350"/>
              <a:ext cx="463550" cy="234950"/>
              <a:chOff x="3887" y="1456"/>
              <a:chExt cx="447" cy="347"/>
            </a:xfrm>
          </p:grpSpPr>
          <p:sp>
            <p:nvSpPr>
              <p:cNvPr id="46" name="Rectangle 20">
                <a:extLst>
                  <a:ext uri="{FF2B5EF4-FFF2-40B4-BE49-F238E27FC236}">
                    <a16:creationId xmlns:a16="http://schemas.microsoft.com/office/drawing/2014/main" id="{4CCDFE0F-9FC8-404C-B4EB-C27646C70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7" y="1456"/>
                <a:ext cx="447" cy="347"/>
              </a:xfrm>
              <a:prstGeom prst="rect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525"/>
              </a:p>
            </p:txBody>
          </p:sp>
          <p:sp>
            <p:nvSpPr>
              <p:cNvPr id="47" name="Rectangle 21">
                <a:extLst>
                  <a:ext uri="{FF2B5EF4-FFF2-40B4-BE49-F238E27FC236}">
                    <a16:creationId xmlns:a16="http://schemas.microsoft.com/office/drawing/2014/main" id="{1C3CFA1A-796C-4955-A0B4-9C904A49C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1" y="1626"/>
                <a:ext cx="331" cy="176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525"/>
              </a:p>
            </p:txBody>
          </p:sp>
        </p:grpSp>
        <p:grpSp>
          <p:nvGrpSpPr>
            <p:cNvPr id="14" name="Group 22">
              <a:extLst>
                <a:ext uri="{FF2B5EF4-FFF2-40B4-BE49-F238E27FC236}">
                  <a16:creationId xmlns:a16="http://schemas.microsoft.com/office/drawing/2014/main" id="{37BFFDD2-8BF9-48D6-B5EF-5D10D9DFAA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9544" y="5100638"/>
              <a:ext cx="196850" cy="198437"/>
              <a:chOff x="4538" y="1509"/>
              <a:chExt cx="267" cy="294"/>
            </a:xfrm>
          </p:grpSpPr>
          <p:sp>
            <p:nvSpPr>
              <p:cNvPr id="44" name="Rectangle 23">
                <a:extLst>
                  <a:ext uri="{FF2B5EF4-FFF2-40B4-BE49-F238E27FC236}">
                    <a16:creationId xmlns:a16="http://schemas.microsoft.com/office/drawing/2014/main" id="{D7ADBE08-B808-47B8-9EA2-590BA7CB7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8" y="1509"/>
                <a:ext cx="267" cy="294"/>
              </a:xfrm>
              <a:prstGeom prst="rect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525"/>
              </a:p>
            </p:txBody>
          </p:sp>
          <p:sp>
            <p:nvSpPr>
              <p:cNvPr id="45" name="Rectangle 24">
                <a:extLst>
                  <a:ext uri="{FF2B5EF4-FFF2-40B4-BE49-F238E27FC236}">
                    <a16:creationId xmlns:a16="http://schemas.microsoft.com/office/drawing/2014/main" id="{2BC1BCEF-052E-474C-AABA-D5FF13DD1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5" y="1652"/>
                <a:ext cx="156" cy="15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525"/>
              </a:p>
            </p:txBody>
          </p:sp>
        </p:grpSp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47DE2C74-347A-47D7-BCE0-C811861F9A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9075" y="4144963"/>
              <a:ext cx="852488" cy="660400"/>
              <a:chOff x="707" y="1039"/>
              <a:chExt cx="933" cy="764"/>
            </a:xfrm>
          </p:grpSpPr>
          <p:sp>
            <p:nvSpPr>
              <p:cNvPr id="42" name="Rectangle 26">
                <a:extLst>
                  <a:ext uri="{FF2B5EF4-FFF2-40B4-BE49-F238E27FC236}">
                    <a16:creationId xmlns:a16="http://schemas.microsoft.com/office/drawing/2014/main" id="{91DE84B6-2F04-4E2C-A24E-BF36F3294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" y="1039"/>
                <a:ext cx="933" cy="764"/>
              </a:xfrm>
              <a:prstGeom prst="rect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525"/>
              </a:p>
            </p:txBody>
          </p:sp>
          <p:sp>
            <p:nvSpPr>
              <p:cNvPr id="43" name="Rectangle 27">
                <a:extLst>
                  <a:ext uri="{FF2B5EF4-FFF2-40B4-BE49-F238E27FC236}">
                    <a16:creationId xmlns:a16="http://schemas.microsoft.com/office/drawing/2014/main" id="{01195DDB-4EE8-475B-BBAE-D5082F40A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" y="1509"/>
                <a:ext cx="658" cy="29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525"/>
              </a:p>
            </p:txBody>
          </p:sp>
        </p:grpSp>
        <p:grpSp>
          <p:nvGrpSpPr>
            <p:cNvPr id="16" name="Group 28">
              <a:extLst>
                <a:ext uri="{FF2B5EF4-FFF2-40B4-BE49-F238E27FC236}">
                  <a16:creationId xmlns:a16="http://schemas.microsoft.com/office/drawing/2014/main" id="{6503A409-BA91-4D61-91AE-12F5CBACDC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0225" y="4306888"/>
              <a:ext cx="914400" cy="514350"/>
              <a:chOff x="1835" y="1261"/>
              <a:chExt cx="932" cy="542"/>
            </a:xfrm>
          </p:grpSpPr>
          <p:sp>
            <p:nvSpPr>
              <p:cNvPr id="40" name="Rectangle 29">
                <a:extLst>
                  <a:ext uri="{FF2B5EF4-FFF2-40B4-BE49-F238E27FC236}">
                    <a16:creationId xmlns:a16="http://schemas.microsoft.com/office/drawing/2014/main" id="{E578EC26-F6F6-4ACC-B0F7-84494EB88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" y="1261"/>
                <a:ext cx="932" cy="542"/>
              </a:xfrm>
              <a:prstGeom prst="rect">
                <a:avLst/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525"/>
              </a:p>
            </p:txBody>
          </p:sp>
          <p:sp>
            <p:nvSpPr>
              <p:cNvPr id="41" name="Rectangle 30">
                <a:extLst>
                  <a:ext uri="{FF2B5EF4-FFF2-40B4-BE49-F238E27FC236}">
                    <a16:creationId xmlns:a16="http://schemas.microsoft.com/office/drawing/2014/main" id="{3A4060FD-158F-4F46-BB08-C48773F6A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6" y="1509"/>
                <a:ext cx="658" cy="29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525"/>
              </a:p>
            </p:txBody>
          </p:sp>
        </p:grpSp>
        <p:grpSp>
          <p:nvGrpSpPr>
            <p:cNvPr id="17" name="Group 31">
              <a:extLst>
                <a:ext uri="{FF2B5EF4-FFF2-40B4-BE49-F238E27FC236}">
                  <a16:creationId xmlns:a16="http://schemas.microsoft.com/office/drawing/2014/main" id="{9F76B614-1931-430F-B2CA-9283CF6B6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0663" y="4933952"/>
              <a:ext cx="882650" cy="1306513"/>
              <a:chOff x="876" y="2672"/>
              <a:chExt cx="556" cy="823"/>
            </a:xfrm>
          </p:grpSpPr>
          <p:sp>
            <p:nvSpPr>
              <p:cNvPr id="35" name="Rectangle 32">
                <a:extLst>
                  <a:ext uri="{FF2B5EF4-FFF2-40B4-BE49-F238E27FC236}">
                    <a16:creationId xmlns:a16="http://schemas.microsoft.com/office/drawing/2014/main" id="{6AF59915-2E65-402A-8A9D-B4A9B2D9E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71" y="2777"/>
                <a:ext cx="765" cy="5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cs-CZ" altLang="en-US" sz="300"/>
              </a:p>
            </p:txBody>
          </p:sp>
          <p:sp>
            <p:nvSpPr>
              <p:cNvPr id="36" name="Rectangle 33">
                <a:extLst>
                  <a:ext uri="{FF2B5EF4-FFF2-40B4-BE49-F238E27FC236}">
                    <a16:creationId xmlns:a16="http://schemas.microsoft.com/office/drawing/2014/main" id="{56953EFD-FE91-45D0-858B-F80A277C9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057" y="2491"/>
                <a:ext cx="193" cy="556"/>
              </a:xfrm>
              <a:prstGeom prst="rect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525"/>
              </a:p>
            </p:txBody>
          </p:sp>
          <p:sp>
            <p:nvSpPr>
              <p:cNvPr id="37" name="Freeform 34">
                <a:extLst>
                  <a:ext uri="{FF2B5EF4-FFF2-40B4-BE49-F238E27FC236}">
                    <a16:creationId xmlns:a16="http://schemas.microsoft.com/office/drawing/2014/main" id="{31CD5AA9-2F94-4DBE-AB02-C3D6C3BB40B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23" y="2879"/>
                <a:ext cx="83" cy="112"/>
              </a:xfrm>
              <a:custGeom>
                <a:avLst/>
                <a:gdLst>
                  <a:gd name="T0" fmla="*/ 0 w 384"/>
                  <a:gd name="T1" fmla="*/ 112 h 576"/>
                  <a:gd name="T2" fmla="*/ 42 w 384"/>
                  <a:gd name="T3" fmla="*/ 0 h 576"/>
                  <a:gd name="T4" fmla="*/ 83 w 384"/>
                  <a:gd name="T5" fmla="*/ 112 h 576"/>
                  <a:gd name="T6" fmla="*/ 42 w 384"/>
                  <a:gd name="T7" fmla="*/ 84 h 576"/>
                  <a:gd name="T8" fmla="*/ 0 w 384"/>
                  <a:gd name="T9" fmla="*/ 112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4" h="576">
                    <a:moveTo>
                      <a:pt x="0" y="576"/>
                    </a:moveTo>
                    <a:lnTo>
                      <a:pt x="192" y="0"/>
                    </a:lnTo>
                    <a:lnTo>
                      <a:pt x="384" y="576"/>
                    </a:lnTo>
                    <a:lnTo>
                      <a:pt x="192" y="43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75"/>
              </a:p>
            </p:txBody>
          </p:sp>
          <p:sp>
            <p:nvSpPr>
              <p:cNvPr id="38" name="Rectangle 35">
                <a:extLst>
                  <a:ext uri="{FF2B5EF4-FFF2-40B4-BE49-F238E27FC236}">
                    <a16:creationId xmlns:a16="http://schemas.microsoft.com/office/drawing/2014/main" id="{CB144671-10AD-4E70-B79F-4BD080F57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975" y="3088"/>
                <a:ext cx="473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300" b="1">
                    <a:solidFill>
                      <a:srgbClr val="993300"/>
                    </a:solidFill>
                    <a:latin typeface="Arial" panose="020B0604020202020204" pitchFamily="34" charset="0"/>
                  </a:rPr>
                  <a:t>477A</a:t>
                </a:r>
              </a:p>
            </p:txBody>
          </p:sp>
          <p:sp>
            <p:nvSpPr>
              <p:cNvPr id="39" name="Rectangle 36">
                <a:extLst>
                  <a:ext uri="{FF2B5EF4-FFF2-40B4-BE49-F238E27FC236}">
                    <a16:creationId xmlns:a16="http://schemas.microsoft.com/office/drawing/2014/main" id="{D4487D0A-CF2A-405E-BC1C-7F795520C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819" y="3111"/>
                <a:ext cx="513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300" b="1">
                    <a:solidFill>
                      <a:srgbClr val="993300"/>
                    </a:solidFill>
                    <a:latin typeface="Arial Narrow" panose="020B0606020202030204" pitchFamily="34" charset="0"/>
                  </a:rPr>
                  <a:t>L14BB</a:t>
                </a:r>
              </a:p>
            </p:txBody>
          </p:sp>
        </p:grpSp>
        <p:grpSp>
          <p:nvGrpSpPr>
            <p:cNvPr id="18" name="Group 37">
              <a:extLst>
                <a:ext uri="{FF2B5EF4-FFF2-40B4-BE49-F238E27FC236}">
                  <a16:creationId xmlns:a16="http://schemas.microsoft.com/office/drawing/2014/main" id="{5FE89F36-7619-4D97-BFC7-B4A7823C81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0863" y="4914902"/>
              <a:ext cx="939800" cy="1347788"/>
              <a:chOff x="1884" y="2660"/>
              <a:chExt cx="592" cy="849"/>
            </a:xfrm>
          </p:grpSpPr>
          <p:sp>
            <p:nvSpPr>
              <p:cNvPr id="30" name="Rectangle 38">
                <a:extLst>
                  <a:ext uri="{FF2B5EF4-FFF2-40B4-BE49-F238E27FC236}">
                    <a16:creationId xmlns:a16="http://schemas.microsoft.com/office/drawing/2014/main" id="{F24BEDEE-6262-4B61-A06B-04A869CC5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770" y="2774"/>
                <a:ext cx="819" cy="5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cs-CZ" altLang="en-US" sz="300"/>
              </a:p>
            </p:txBody>
          </p:sp>
          <p:sp>
            <p:nvSpPr>
              <p:cNvPr id="31" name="Rectangle 39">
                <a:extLst>
                  <a:ext uri="{FF2B5EF4-FFF2-40B4-BE49-F238E27FC236}">
                    <a16:creationId xmlns:a16="http://schemas.microsoft.com/office/drawing/2014/main" id="{B68E430C-1707-4757-A6FF-15B72A5B4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076" y="2468"/>
                <a:ext cx="207" cy="592"/>
              </a:xfrm>
              <a:prstGeom prst="rect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525"/>
              </a:p>
            </p:txBody>
          </p:sp>
          <p:sp>
            <p:nvSpPr>
              <p:cNvPr id="32" name="Freeform 40">
                <a:extLst>
                  <a:ext uri="{FF2B5EF4-FFF2-40B4-BE49-F238E27FC236}">
                    <a16:creationId xmlns:a16="http://schemas.microsoft.com/office/drawing/2014/main" id="{A96A4281-C564-4080-B7F0-91B59404C36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54" y="2882"/>
                <a:ext cx="89" cy="119"/>
              </a:xfrm>
              <a:custGeom>
                <a:avLst/>
                <a:gdLst>
                  <a:gd name="T0" fmla="*/ 0 w 384"/>
                  <a:gd name="T1" fmla="*/ 119 h 576"/>
                  <a:gd name="T2" fmla="*/ 45 w 384"/>
                  <a:gd name="T3" fmla="*/ 0 h 576"/>
                  <a:gd name="T4" fmla="*/ 89 w 384"/>
                  <a:gd name="T5" fmla="*/ 119 h 576"/>
                  <a:gd name="T6" fmla="*/ 45 w 384"/>
                  <a:gd name="T7" fmla="*/ 89 h 576"/>
                  <a:gd name="T8" fmla="*/ 0 w 384"/>
                  <a:gd name="T9" fmla="*/ 119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4" h="576">
                    <a:moveTo>
                      <a:pt x="0" y="576"/>
                    </a:moveTo>
                    <a:lnTo>
                      <a:pt x="192" y="0"/>
                    </a:lnTo>
                    <a:lnTo>
                      <a:pt x="384" y="576"/>
                    </a:lnTo>
                    <a:lnTo>
                      <a:pt x="192" y="43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75"/>
              </a:p>
            </p:txBody>
          </p:sp>
          <p:sp>
            <p:nvSpPr>
              <p:cNvPr id="33" name="Rectangle 41">
                <a:extLst>
                  <a:ext uri="{FF2B5EF4-FFF2-40B4-BE49-F238E27FC236}">
                    <a16:creationId xmlns:a16="http://schemas.microsoft.com/office/drawing/2014/main" id="{075E5647-5E9A-4086-B8DD-CF5ABCEEF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016" y="3101"/>
                <a:ext cx="474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300" b="1">
                    <a:solidFill>
                      <a:srgbClr val="993300"/>
                    </a:solidFill>
                    <a:latin typeface="Arial" panose="020B0604020202020204" pitchFamily="34" charset="0"/>
                  </a:rPr>
                  <a:t>337A</a:t>
                </a:r>
              </a:p>
            </p:txBody>
          </p:sp>
          <p:sp>
            <p:nvSpPr>
              <p:cNvPr id="34" name="Rectangle 42">
                <a:extLst>
                  <a:ext uri="{FF2B5EF4-FFF2-40B4-BE49-F238E27FC236}">
                    <a16:creationId xmlns:a16="http://schemas.microsoft.com/office/drawing/2014/main" id="{72AE26E1-13F9-4595-AD03-2622CE1DF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850" y="3125"/>
                <a:ext cx="513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300" b="1">
                    <a:solidFill>
                      <a:srgbClr val="993300"/>
                    </a:solidFill>
                    <a:latin typeface="Arial Narrow" panose="020B0606020202030204" pitchFamily="34" charset="0"/>
                  </a:rPr>
                  <a:t>L14BB</a:t>
                </a:r>
              </a:p>
            </p:txBody>
          </p:sp>
        </p:grpSp>
        <p:grpSp>
          <p:nvGrpSpPr>
            <p:cNvPr id="19" name="Group 49">
              <a:extLst>
                <a:ext uri="{FF2B5EF4-FFF2-40B4-BE49-F238E27FC236}">
                  <a16:creationId xmlns:a16="http://schemas.microsoft.com/office/drawing/2014/main" id="{4956611F-6EAB-42B2-871C-97A8DA62DA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2672" y="5391158"/>
              <a:ext cx="561973" cy="887414"/>
              <a:chOff x="3882" y="2960"/>
              <a:chExt cx="354" cy="559"/>
            </a:xfrm>
          </p:grpSpPr>
          <p:sp>
            <p:nvSpPr>
              <p:cNvPr id="25" name="Rectangle 50">
                <a:extLst>
                  <a:ext uri="{FF2B5EF4-FFF2-40B4-BE49-F238E27FC236}">
                    <a16:creationId xmlns:a16="http://schemas.microsoft.com/office/drawing/2014/main" id="{885BB181-CD8B-440B-9877-2D9176932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838" y="3034"/>
                <a:ext cx="470" cy="321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cs-CZ" altLang="en-US" sz="100"/>
              </a:p>
            </p:txBody>
          </p:sp>
          <p:sp>
            <p:nvSpPr>
              <p:cNvPr id="26" name="Rectangle 51">
                <a:extLst>
                  <a:ext uri="{FF2B5EF4-FFF2-40B4-BE49-F238E27FC236}">
                    <a16:creationId xmlns:a16="http://schemas.microsoft.com/office/drawing/2014/main" id="{9DB8AFA3-CFB4-497D-8E58-D572110EE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14" y="2858"/>
                <a:ext cx="118" cy="321"/>
              </a:xfrm>
              <a:prstGeom prst="rect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525"/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EBB044F5-A0AE-4CC4-96A6-5DC97A2ED86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111" y="3090"/>
                <a:ext cx="51" cy="64"/>
              </a:xfrm>
              <a:custGeom>
                <a:avLst/>
                <a:gdLst>
                  <a:gd name="T0" fmla="*/ 0 w 384"/>
                  <a:gd name="T1" fmla="*/ 64 h 576"/>
                  <a:gd name="T2" fmla="*/ 26 w 384"/>
                  <a:gd name="T3" fmla="*/ 0 h 576"/>
                  <a:gd name="T4" fmla="*/ 51 w 384"/>
                  <a:gd name="T5" fmla="*/ 64 h 576"/>
                  <a:gd name="T6" fmla="*/ 26 w 384"/>
                  <a:gd name="T7" fmla="*/ 48 h 576"/>
                  <a:gd name="T8" fmla="*/ 0 w 384"/>
                  <a:gd name="T9" fmla="*/ 64 h 5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4" h="576">
                    <a:moveTo>
                      <a:pt x="0" y="576"/>
                    </a:moveTo>
                    <a:lnTo>
                      <a:pt x="192" y="0"/>
                    </a:lnTo>
                    <a:lnTo>
                      <a:pt x="384" y="576"/>
                    </a:lnTo>
                    <a:lnTo>
                      <a:pt x="192" y="432"/>
                    </a:lnTo>
                    <a:lnTo>
                      <a:pt x="0" y="576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75"/>
              </a:p>
            </p:txBody>
          </p:sp>
          <p:sp>
            <p:nvSpPr>
              <p:cNvPr id="28" name="Rectangle 53">
                <a:extLst>
                  <a:ext uri="{FF2B5EF4-FFF2-40B4-BE49-F238E27FC236}">
                    <a16:creationId xmlns:a16="http://schemas.microsoft.com/office/drawing/2014/main" id="{05D92253-27B9-4A8D-BC8A-801EF873F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947" y="3178"/>
                <a:ext cx="29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" b="1">
                    <a:solidFill>
                      <a:srgbClr val="993300"/>
                    </a:solidFill>
                    <a:latin typeface="Arial" panose="020B0604020202020204" pitchFamily="34" charset="0"/>
                  </a:rPr>
                  <a:t>476A</a:t>
                </a:r>
              </a:p>
            </p:txBody>
          </p:sp>
          <p:sp>
            <p:nvSpPr>
              <p:cNvPr id="29" name="Rectangle 54">
                <a:extLst>
                  <a:ext uri="{FF2B5EF4-FFF2-40B4-BE49-F238E27FC236}">
                    <a16:creationId xmlns:a16="http://schemas.microsoft.com/office/drawing/2014/main" id="{19DFA260-68AA-4E6E-BCA1-CD14A47F8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783" y="3221"/>
                <a:ext cx="397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0" b="1">
                    <a:solidFill>
                      <a:srgbClr val="993300"/>
                    </a:solidFill>
                    <a:latin typeface="Arial Narrow" panose="020B0606020202030204" pitchFamily="34" charset="0"/>
                  </a:rPr>
                  <a:t>L14BB</a:t>
                </a:r>
              </a:p>
            </p:txBody>
          </p:sp>
        </p:grpSp>
        <p:sp>
          <p:nvSpPr>
            <p:cNvPr id="20" name="Rectangle 56">
              <a:extLst>
                <a:ext uri="{FF2B5EF4-FFF2-40B4-BE49-F238E27FC236}">
                  <a16:creationId xmlns:a16="http://schemas.microsoft.com/office/drawing/2014/main" id="{6B6EF60C-F128-4CFA-A9B4-A064FBCD7F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286227" y="5712223"/>
              <a:ext cx="539750" cy="23891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cs-CZ" altLang="en-US" sz="100"/>
            </a:p>
          </p:txBody>
        </p:sp>
        <p:sp>
          <p:nvSpPr>
            <p:cNvPr id="21" name="Rectangle 57">
              <a:extLst>
                <a:ext uri="{FF2B5EF4-FFF2-40B4-BE49-F238E27FC236}">
                  <a16:creationId xmlns:a16="http://schemas.microsoft.com/office/drawing/2014/main" id="{FE2C07BB-E045-4691-A518-0D5644644C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495782" y="5518553"/>
              <a:ext cx="120641" cy="238917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525"/>
            </a:p>
          </p:txBody>
        </p:sp>
        <p:sp>
          <p:nvSpPr>
            <p:cNvPr id="22" name="Freeform 58">
              <a:extLst>
                <a:ext uri="{FF2B5EF4-FFF2-40B4-BE49-F238E27FC236}">
                  <a16:creationId xmlns:a16="http://schemas.microsoft.com/office/drawing/2014/main" id="{156D72DC-E8F3-4611-9382-69F0D674AB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659688" y="5711825"/>
              <a:ext cx="57150" cy="73025"/>
            </a:xfrm>
            <a:custGeom>
              <a:avLst/>
              <a:gdLst>
                <a:gd name="T0" fmla="*/ 0 w 384"/>
                <a:gd name="T1" fmla="*/ 46 h 576"/>
                <a:gd name="T2" fmla="*/ 18 w 384"/>
                <a:gd name="T3" fmla="*/ 0 h 576"/>
                <a:gd name="T4" fmla="*/ 36 w 384"/>
                <a:gd name="T5" fmla="*/ 46 h 576"/>
                <a:gd name="T6" fmla="*/ 18 w 384"/>
                <a:gd name="T7" fmla="*/ 35 h 576"/>
                <a:gd name="T8" fmla="*/ 0 w 384"/>
                <a:gd name="T9" fmla="*/ 46 h 5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4" h="576">
                  <a:moveTo>
                    <a:pt x="0" y="576"/>
                  </a:moveTo>
                  <a:lnTo>
                    <a:pt x="192" y="0"/>
                  </a:lnTo>
                  <a:lnTo>
                    <a:pt x="384" y="576"/>
                  </a:lnTo>
                  <a:lnTo>
                    <a:pt x="192" y="432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75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F8BFA210-AE57-4FA0-9BF6-177936CB84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318376" y="5880721"/>
              <a:ext cx="622299" cy="316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00" b="1">
                  <a:solidFill>
                    <a:srgbClr val="993300"/>
                  </a:solidFill>
                  <a:latin typeface="Arial" panose="020B0604020202020204" pitchFamily="34" charset="0"/>
                </a:rPr>
                <a:t>156A</a:t>
              </a:r>
            </a:p>
          </p:txBody>
        </p:sp>
        <p:sp>
          <p:nvSpPr>
            <p:cNvPr id="24" name="Rectangle 60">
              <a:extLst>
                <a:ext uri="{FF2B5EF4-FFF2-40B4-BE49-F238E27FC236}">
                  <a16:creationId xmlns:a16="http://schemas.microsoft.com/office/drawing/2014/main" id="{36871D82-5BFB-4121-AC8A-AA2204721C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202487" y="5843847"/>
              <a:ext cx="606425" cy="361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00" b="1">
                  <a:solidFill>
                    <a:srgbClr val="993300"/>
                  </a:solidFill>
                  <a:latin typeface="Arial Narrow" panose="020B0606020202030204" pitchFamily="34" charset="0"/>
                </a:rPr>
                <a:t>L14BB</a:t>
              </a:r>
            </a:p>
          </p:txBody>
        </p:sp>
      </p:grpSp>
      <p:pic>
        <p:nvPicPr>
          <p:cNvPr id="50" name="Picture 2" descr="This png image - Arrow Left Blue PNG Transparent Clip Art Image, is available for free download">
            <a:extLst>
              <a:ext uri="{FF2B5EF4-FFF2-40B4-BE49-F238E27FC236}">
                <a16:creationId xmlns:a16="http://schemas.microsoft.com/office/drawing/2014/main" id="{E030574C-BC6B-41DB-B517-84F559AC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436">
            <a:off x="1757084" y="5196332"/>
            <a:ext cx="2671843" cy="25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ovéPole 50">
            <a:extLst>
              <a:ext uri="{FF2B5EF4-FFF2-40B4-BE49-F238E27FC236}">
                <a16:creationId xmlns:a16="http://schemas.microsoft.com/office/drawing/2014/main" id="{FB9CCC2E-9FE9-495D-BBB0-F0551508328C}"/>
              </a:ext>
            </a:extLst>
          </p:cNvPr>
          <p:cNvSpPr txBox="1"/>
          <p:nvPr/>
        </p:nvSpPr>
        <p:spPr>
          <a:xfrm>
            <a:off x="8818699" y="5493345"/>
            <a:ext cx="2093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broadband SRF </a:t>
            </a:r>
          </a:p>
          <a:p>
            <a:r>
              <a:rPr lang="en-US" sz="1800" dirty="0"/>
              <a:t>~ 100kHz – 5MHz.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49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3B6508-1A74-46DE-8ECA-2E2AB6E3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SUMMARY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D048F2-560D-468B-B3E3-D405118900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9085" y="1187361"/>
            <a:ext cx="6971169" cy="44832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eaLnBrk="0" fontAlgn="base" hangingPunct="0">
              <a:spcBef>
                <a:spcPts val="1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Ta-MnO</a:t>
            </a:r>
            <a:r>
              <a:rPr lang="en-US" altLang="en-US" sz="2200" baseline="-25000" dirty="0"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cs-CZ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&amp; </a:t>
            </a:r>
            <a:r>
              <a:rPr lang="cs-CZ" altLang="en-US" sz="2200" dirty="0" err="1">
                <a:ea typeface="Malgun Gothic" panose="020B0503020000020004" pitchFamily="34" charset="-127"/>
                <a:cs typeface="Times New Roman" panose="02020603050405020304" pitchFamily="18" charset="0"/>
              </a:rPr>
              <a:t>Conductive</a:t>
            </a:r>
            <a:r>
              <a:rPr lang="cs-CZ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 polymer technology</a:t>
            </a: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cs-CZ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h</a:t>
            </a:r>
            <a:r>
              <a:rPr lang="en-US" altLang="en-US" sz="2200" dirty="0" err="1">
                <a:ea typeface="Malgun Gothic" panose="020B0503020000020004" pitchFamily="34" charset="-127"/>
                <a:cs typeface="Times New Roman" panose="02020603050405020304" pitchFamily="18" charset="0"/>
              </a:rPr>
              <a:t>ave</a:t>
            </a: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cs-CZ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p</a:t>
            </a:r>
            <a:r>
              <a:rPr lang="en-US" altLang="en-US" sz="2200" dirty="0" err="1">
                <a:ea typeface="Malgun Gothic" panose="020B0503020000020004" pitchFamily="34" charset="-127"/>
                <a:cs typeface="Times New Roman" panose="02020603050405020304" pitchFamily="18" charset="0"/>
              </a:rPr>
              <a:t>roven</a:t>
            </a: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cs-CZ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p</a:t>
            </a:r>
            <a:r>
              <a:rPr lang="en-US" altLang="en-US" sz="2200" dirty="0" err="1">
                <a:ea typeface="Malgun Gothic" panose="020B0503020000020004" pitchFamily="34" charset="-127"/>
                <a:cs typeface="Times New Roman" panose="02020603050405020304" pitchFamily="18" charset="0"/>
              </a:rPr>
              <a:t>erformance</a:t>
            </a: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 and </a:t>
            </a:r>
            <a:r>
              <a:rPr lang="cs-CZ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a</a:t>
            </a:r>
            <a:r>
              <a:rPr lang="en-US" altLang="en-US" sz="2200" dirty="0" err="1">
                <a:ea typeface="Malgun Gothic" panose="020B0503020000020004" pitchFamily="34" charset="-127"/>
                <a:cs typeface="Times New Roman" panose="02020603050405020304" pitchFamily="18" charset="0"/>
              </a:rPr>
              <a:t>ttractive</a:t>
            </a: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cs-CZ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p</a:t>
            </a:r>
            <a:r>
              <a:rPr lang="en-US" altLang="en-US" sz="2200" dirty="0" err="1">
                <a:ea typeface="Malgun Gothic" panose="020B0503020000020004" pitchFamily="34" charset="-127"/>
                <a:cs typeface="Times New Roman" panose="02020603050405020304" pitchFamily="18" charset="0"/>
              </a:rPr>
              <a:t>arameters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1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High </a:t>
            </a:r>
            <a:r>
              <a:rPr kumimoji="0" lang="cs-CZ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p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rocessing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cs-CZ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ores are </a:t>
            </a:r>
            <a:r>
              <a:rPr kumimoji="0" lang="cs-CZ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i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ncreasing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the </a:t>
            </a:r>
            <a:r>
              <a:rPr kumimoji="0" lang="cs-CZ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n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eed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for </a:t>
            </a: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Lightweight,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High </a:t>
            </a:r>
            <a:r>
              <a:rPr kumimoji="0" lang="cs-CZ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p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erformance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cs-CZ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b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ulk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kumimoji="0" lang="cs-CZ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algun Gothic" panose="020B0503020000020004" pitchFamily="34" charset="-127"/>
                <a:cs typeface="Times New Roman" panose="02020603050405020304" pitchFamily="18" charset="0"/>
              </a:rPr>
              <a:t>aps</a:t>
            </a:r>
            <a:endParaRPr lang="en-US" altLang="en-US" sz="2200" dirty="0"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1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COTS</a:t>
            </a:r>
            <a:r>
              <a:rPr lang="cs-CZ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-Plus</a:t>
            </a: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 spec for MnO</a:t>
            </a:r>
            <a:r>
              <a:rPr lang="en-US" altLang="en-US" sz="2200" baseline="-25000" dirty="0"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 and </a:t>
            </a:r>
            <a:r>
              <a:rPr lang="cs-CZ" altLang="en-US" sz="2200">
                <a:ea typeface="Malgun Gothic" panose="020B0503020000020004" pitchFamily="34" charset="-127"/>
                <a:cs typeface="Times New Roman" panose="02020603050405020304" pitchFamily="18" charset="0"/>
              </a:rPr>
              <a:t>Conductive</a:t>
            </a:r>
            <a:r>
              <a:rPr lang="cs-CZ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 p</a:t>
            </a:r>
            <a:r>
              <a:rPr lang="en-US" altLang="en-US" sz="2200" dirty="0" err="1">
                <a:ea typeface="Malgun Gothic" panose="020B0503020000020004" pitchFamily="34" charset="-127"/>
                <a:cs typeface="Times New Roman" panose="02020603050405020304" pitchFamily="18" charset="0"/>
              </a:rPr>
              <a:t>olymer</a:t>
            </a: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cs-CZ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o</a:t>
            </a:r>
            <a:r>
              <a:rPr lang="en-US" altLang="en-US" sz="2200" dirty="0" err="1">
                <a:ea typeface="Malgun Gothic" panose="020B0503020000020004" pitchFamily="34" charset="-127"/>
                <a:cs typeface="Times New Roman" panose="02020603050405020304" pitchFamily="18" charset="0"/>
              </a:rPr>
              <a:t>ffer</a:t>
            </a: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cs-CZ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s</a:t>
            </a: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table </a:t>
            </a:r>
            <a:r>
              <a:rPr lang="cs-CZ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d</a:t>
            </a:r>
            <a:r>
              <a:rPr lang="en-US" altLang="en-US" sz="2200" dirty="0" err="1">
                <a:ea typeface="Malgun Gothic" panose="020B0503020000020004" pitchFamily="34" charset="-127"/>
                <a:cs typeface="Times New Roman" panose="02020603050405020304" pitchFamily="18" charset="0"/>
              </a:rPr>
              <a:t>esign</a:t>
            </a: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 and </a:t>
            </a:r>
            <a:r>
              <a:rPr lang="cs-CZ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p</a:t>
            </a:r>
            <a:r>
              <a:rPr lang="en-US" altLang="en-US" sz="2200" dirty="0" err="1">
                <a:ea typeface="Malgun Gothic" panose="020B0503020000020004" pitchFamily="34" charset="-127"/>
                <a:cs typeface="Times New Roman" panose="02020603050405020304" pitchFamily="18" charset="0"/>
              </a:rPr>
              <a:t>roven</a:t>
            </a: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 High Volume Processes </a:t>
            </a:r>
          </a:p>
          <a:p>
            <a:pPr marL="171450" indent="-171450" eaLnBrk="0" fontAlgn="base" hangingPunct="0">
              <a:spcBef>
                <a:spcPts val="1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Optimized SRC8000 spec enable to offer wider CV range with lower LT and cost to full space range parts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13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200" dirty="0">
                <a:ea typeface="Malgun Gothic" panose="020B0503020000020004" pitchFamily="34" charset="-127"/>
                <a:cs typeface="Times New Roman" panose="02020603050405020304" pitchFamily="18" charset="0"/>
              </a:rPr>
              <a:t>Additional customized Screening can be Applied to COTS-Plus parts</a:t>
            </a:r>
          </a:p>
        </p:txBody>
      </p:sp>
      <p:pic>
        <p:nvPicPr>
          <p:cNvPr id="5" name="Picture 4" descr="A satellite in space&#10;&#10;Description automatically generated with low confidence">
            <a:extLst>
              <a:ext uri="{FF2B5EF4-FFF2-40B4-BE49-F238E27FC236}">
                <a16:creationId xmlns:a16="http://schemas.microsoft.com/office/drawing/2014/main" id="{FE3D4719-FDED-458E-A71C-6DC32E42D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8" r="20376"/>
          <a:stretch/>
        </p:blipFill>
        <p:spPr>
          <a:xfrm>
            <a:off x="7576706" y="990600"/>
            <a:ext cx="420425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18795"/>
      </p:ext>
    </p:extLst>
  </p:cSld>
  <p:clrMapOvr>
    <a:masterClrMapping/>
  </p:clrMapOvr>
</p:sld>
</file>

<file path=ppt/theme/theme1.xml><?xml version="1.0" encoding="utf-8"?>
<a:theme xmlns:a="http://schemas.openxmlformats.org/drawingml/2006/main" name="KYOCERA-AVX">
  <a:themeElements>
    <a:clrScheme name="Custom 4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A1E3"/>
      </a:accent1>
      <a:accent2>
        <a:srgbClr val="DF0523"/>
      </a:accent2>
      <a:accent3>
        <a:srgbClr val="0C7BAA"/>
      </a:accent3>
      <a:accent4>
        <a:srgbClr val="003C5A"/>
      </a:accent4>
      <a:accent5>
        <a:srgbClr val="0069A5"/>
      </a:accent5>
      <a:accent6>
        <a:srgbClr val="BBBBBB"/>
      </a:accent6>
      <a:hlink>
        <a:srgbClr val="00A3E0"/>
      </a:hlink>
      <a:folHlink>
        <a:srgbClr val="EFBC1C"/>
      </a:folHlink>
    </a:clrScheme>
    <a:fontScheme name="Custom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OCERA-AVX" id="{D94B1503-1298-4036-A5F0-B913CF73C0E9}" vid="{5C2830D5-5447-4411-A691-D79A780BB7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505F0AAF8854BA7D2674B04F786C6" ma:contentTypeVersion="6" ma:contentTypeDescription="Create a new document." ma:contentTypeScope="" ma:versionID="0a9a67665d95953682270a56ef237d6d">
  <xsd:schema xmlns:xsd="http://www.w3.org/2001/XMLSchema" xmlns:xs="http://www.w3.org/2001/XMLSchema" xmlns:p="http://schemas.microsoft.com/office/2006/metadata/properties" xmlns:ns1="http://schemas.microsoft.com/sharepoint/v3" xmlns:ns2="f56811fa-b606-4f2e-bb30-f06042c05933" targetNamespace="http://schemas.microsoft.com/office/2006/metadata/properties" ma:root="true" ma:fieldsID="4a65544b1edf5d5962745fcf9921f865" ns1:_="" ns2:_="">
    <xsd:import namespace="http://schemas.microsoft.com/sharepoint/v3"/>
    <xsd:import namespace="f56811fa-b606-4f2e-bb30-f06042c0593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811fa-b606-4f2e-bb30-f06042c059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81ED144-E74B-4859-A79D-186F51AB2A28}"/>
</file>

<file path=customXml/itemProps2.xml><?xml version="1.0" encoding="utf-8"?>
<ds:datastoreItem xmlns:ds="http://schemas.openxmlformats.org/officeDocument/2006/customXml" ds:itemID="{0EA62BC5-E725-47F5-ABAF-1703B36AF4BF}"/>
</file>

<file path=customXml/itemProps3.xml><?xml version="1.0" encoding="utf-8"?>
<ds:datastoreItem xmlns:ds="http://schemas.openxmlformats.org/officeDocument/2006/customXml" ds:itemID="{EAB9AC43-837E-4011-B5A2-8F224C3ED3E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19836</TotalTime>
  <Words>910</Words>
  <Application>Microsoft Office PowerPoint</Application>
  <PresentationFormat>Širokoúhlá obrazovka</PresentationFormat>
  <Paragraphs>265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Malgun Gothic</vt:lpstr>
      <vt:lpstr>Arial</vt:lpstr>
      <vt:lpstr>Arial Black</vt:lpstr>
      <vt:lpstr>Arial Narrow</vt:lpstr>
      <vt:lpstr>Calibri</vt:lpstr>
      <vt:lpstr>Courier New</vt:lpstr>
      <vt:lpstr>Wingdings</vt:lpstr>
      <vt:lpstr>KYOCERA-AVX</vt:lpstr>
      <vt:lpstr>TANTALUM COTS-Plus</vt:lpstr>
      <vt:lpstr>TANTALUM CAPACITOR CONSTRUCTION</vt:lpstr>
      <vt:lpstr>TANTALUM CAPACITOR CONSTRUCTION: SURFACE AREA</vt:lpstr>
      <vt:lpstr>TANTALUM CAPACITOR APPLICATION FEATURES</vt:lpstr>
      <vt:lpstr>TANTALUM CAPACITOR APPLICATION FEATURES</vt:lpstr>
      <vt:lpstr>TANTALUM CAPACITORS PERFORMANCE GRADE</vt:lpstr>
      <vt:lpstr>SPACE TESTING &amp; SPECIFICATION</vt:lpstr>
      <vt:lpstr>TBJ CAPACITORS PERFORMANCE IN LEO SAT</vt:lpstr>
      <vt:lpstr>SUMMARY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Hermetic Space Grade Tantalum Polymer Capacitors: Performance Update     S. Pala, R. Demcko   Kyocera-AVX Corporation  slavomir.pala@kyocera-avx.com  Ron.Demcko@kyocera-avx.com</dc:title>
  <dc:creator>Ron Demcko</dc:creator>
  <cp:lastModifiedBy>Slavomir Pala</cp:lastModifiedBy>
  <cp:revision>102</cp:revision>
  <dcterms:created xsi:type="dcterms:W3CDTF">2022-09-19T12:58:48Z</dcterms:created>
  <dcterms:modified xsi:type="dcterms:W3CDTF">2024-10-17T11:20:03Z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0x010100A3B505F0AAF8854BA7D2674B04F786C6</vt:lpwstr>
  </property>
</Properties>
</file>